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s/slide76.xml" ContentType="application/vnd.openxmlformats-officedocument.presentationml.slide+xml"/>
  <Override PartName="/ppt/slides/slide94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s/slide83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slides/slide72.xml" ContentType="application/vnd.openxmlformats-officedocument.presentationml.slide+xml"/>
  <Override PartName="/ppt/slides/slide90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9.xml" ContentType="application/vnd.openxmlformats-officedocument.presentationml.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68.xml" ContentType="application/vnd.openxmlformats-officedocument.presentationml.slide+xml"/>
  <Override PartName="/ppt/slides/slide77.xml" ContentType="application/vnd.openxmlformats-officedocument.presentationml.slide+xml"/>
  <Override PartName="/ppt/slides/slide8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s/slide75.xml" ContentType="application/vnd.openxmlformats-officedocument.presentationml.slide+xml"/>
  <Override PartName="/ppt/slides/slide86.xml" ContentType="application/vnd.openxmlformats-officedocument.presentationml.slide+xml"/>
  <Override PartName="/ppt/slides/slide9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slides/slide73.xml" ContentType="application/vnd.openxmlformats-officedocument.presentationml.slide+xml"/>
  <Override PartName="/ppt/slides/slide84.xml" ContentType="application/vnd.openxmlformats-officedocument.presentationml.slide+xml"/>
  <Override PartName="/ppt/slides/slide9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s/slide71.xml" ContentType="application/vnd.openxmlformats-officedocument.presentationml.slide+xml"/>
  <Override PartName="/ppt/slides/slide80.xml" ContentType="application/vnd.openxmlformats-officedocument.presentationml.slide+xml"/>
  <Override PartName="/ppt/slides/slide82.xml" ContentType="application/vnd.openxmlformats-officedocument.presentationml.slide+xml"/>
  <Override PartName="/ppt/slides/slide91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89.xml" ContentType="application/vnd.openxmlformats-officedocument.presentationml.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ppt/slides/slide78.xml" ContentType="application/vnd.openxmlformats-officedocument.presentationml.slide+xml"/>
  <Override PartName="/ppt/slides/slide87.xml" ContentType="application/vnd.openxmlformats-officedocument.presentationml.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s/slide85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s/slide74.xml" ContentType="application/vnd.openxmlformats-officedocument.presentationml.slide+xml"/>
  <Override PartName="/ppt/slides/slide92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81.xml" ContentType="application/vnd.openxmlformats-officedocument.presentationml.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s/slide70.xml" ContentType="application/vnd.openxmlformats-officedocument.presentationml.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sldIdLst>
    <p:sldId id="256" r:id="rId2"/>
    <p:sldId id="301" r:id="rId3"/>
    <p:sldId id="302" r:id="rId4"/>
    <p:sldId id="303" r:id="rId5"/>
    <p:sldId id="296" r:id="rId6"/>
    <p:sldId id="297" r:id="rId7"/>
    <p:sldId id="298" r:id="rId8"/>
    <p:sldId id="299" r:id="rId9"/>
    <p:sldId id="300" r:id="rId10"/>
    <p:sldId id="328" r:id="rId11"/>
    <p:sldId id="329" r:id="rId12"/>
    <p:sldId id="330" r:id="rId13"/>
    <p:sldId id="348" r:id="rId14"/>
    <p:sldId id="331" r:id="rId15"/>
    <p:sldId id="332" r:id="rId16"/>
    <p:sldId id="333" r:id="rId17"/>
    <p:sldId id="339" r:id="rId18"/>
    <p:sldId id="349" r:id="rId19"/>
    <p:sldId id="334" r:id="rId20"/>
    <p:sldId id="335" r:id="rId21"/>
    <p:sldId id="340" r:id="rId22"/>
    <p:sldId id="350" r:id="rId23"/>
    <p:sldId id="338" r:id="rId24"/>
    <p:sldId id="351" r:id="rId25"/>
    <p:sldId id="341" r:id="rId26"/>
    <p:sldId id="342" r:id="rId27"/>
    <p:sldId id="343" r:id="rId28"/>
    <p:sldId id="352" r:id="rId29"/>
    <p:sldId id="344" r:id="rId30"/>
    <p:sldId id="345" r:id="rId31"/>
    <p:sldId id="346" r:id="rId32"/>
    <p:sldId id="347" r:id="rId33"/>
    <p:sldId id="257" r:id="rId34"/>
    <p:sldId id="258" r:id="rId35"/>
    <p:sldId id="259" r:id="rId36"/>
    <p:sldId id="260" r:id="rId37"/>
    <p:sldId id="261" r:id="rId38"/>
    <p:sldId id="262" r:id="rId39"/>
    <p:sldId id="263" r:id="rId40"/>
    <p:sldId id="264" r:id="rId41"/>
    <p:sldId id="265" r:id="rId42"/>
    <p:sldId id="266" r:id="rId43"/>
    <p:sldId id="267" r:id="rId44"/>
    <p:sldId id="268" r:id="rId45"/>
    <p:sldId id="269" r:id="rId46"/>
    <p:sldId id="270" r:id="rId47"/>
    <p:sldId id="271" r:id="rId48"/>
    <p:sldId id="272" r:id="rId49"/>
    <p:sldId id="273" r:id="rId50"/>
    <p:sldId id="274" r:id="rId51"/>
    <p:sldId id="275" r:id="rId52"/>
    <p:sldId id="276" r:id="rId53"/>
    <p:sldId id="277" r:id="rId54"/>
    <p:sldId id="278" r:id="rId55"/>
    <p:sldId id="279" r:id="rId56"/>
    <p:sldId id="280" r:id="rId57"/>
    <p:sldId id="281" r:id="rId58"/>
    <p:sldId id="282" r:id="rId59"/>
    <p:sldId id="283" r:id="rId60"/>
    <p:sldId id="284" r:id="rId61"/>
    <p:sldId id="285" r:id="rId62"/>
    <p:sldId id="286" r:id="rId63"/>
    <p:sldId id="287" r:id="rId64"/>
    <p:sldId id="288" r:id="rId65"/>
    <p:sldId id="289" r:id="rId66"/>
    <p:sldId id="290" r:id="rId67"/>
    <p:sldId id="291" r:id="rId68"/>
    <p:sldId id="292" r:id="rId69"/>
    <p:sldId id="293" r:id="rId70"/>
    <p:sldId id="294" r:id="rId71"/>
    <p:sldId id="295" r:id="rId72"/>
    <p:sldId id="327" r:id="rId73"/>
    <p:sldId id="326" r:id="rId74"/>
    <p:sldId id="325" r:id="rId75"/>
    <p:sldId id="324" r:id="rId76"/>
    <p:sldId id="323" r:id="rId77"/>
    <p:sldId id="322" r:id="rId78"/>
    <p:sldId id="321" r:id="rId79"/>
    <p:sldId id="320" r:id="rId80"/>
    <p:sldId id="319" r:id="rId81"/>
    <p:sldId id="318" r:id="rId82"/>
    <p:sldId id="317" r:id="rId83"/>
    <p:sldId id="316" r:id="rId84"/>
    <p:sldId id="315" r:id="rId85"/>
    <p:sldId id="314" r:id="rId86"/>
    <p:sldId id="313" r:id="rId87"/>
    <p:sldId id="312" r:id="rId88"/>
    <p:sldId id="311" r:id="rId89"/>
    <p:sldId id="310" r:id="rId90"/>
    <p:sldId id="309" r:id="rId91"/>
    <p:sldId id="308" r:id="rId92"/>
    <p:sldId id="307" r:id="rId93"/>
    <p:sldId id="306" r:id="rId94"/>
    <p:sldId id="305" r:id="rId95"/>
    <p:sldId id="304" r:id="rId96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-1044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36868100" cy="368681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97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9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/Relationships>
</file>

<file path=ppt/drawings/_rels/vmlDrawing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emf"/></Relationships>
</file>

<file path=ppt/drawings/_rels/vmlDrawing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5.emf"/></Relationships>
</file>

<file path=ppt/drawings/_rels/vmlDrawing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6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8EC79C-1480-49F5-9FED-139154672E3A}" type="slidenum">
              <a:rPr lang="en-US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279ED3A-EAF1-4634-A4E8-2C8D1CB2B37F}" type="slidenum">
              <a:rPr lang="en-US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764EFE-3909-470F-853C-1CDCC4C510FC}" type="slidenum">
              <a:rPr lang="en-US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8EBF6FE-74B0-490F-93FA-BA6AC3061255}" type="slidenum">
              <a:rPr lang="en-US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C5388D-E645-47E5-97A5-8E155E094586}" type="slidenum">
              <a:rPr lang="en-US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22C7C7B-D63A-42CA-B093-A18D1C15D244}" type="slidenum">
              <a:rPr lang="en-US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4E6A731-0B43-43C5-A4DE-507FF80912FC}" type="slidenum">
              <a:rPr lang="en-US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D82ADFD-AE09-4AB0-9668-0CF8F5E144EC}" type="slidenum">
              <a:rPr lang="en-US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EA54084-DACD-4B76-96FC-DC680B327392}" type="slidenum">
              <a:rPr lang="en-US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63B485-C1A8-4C4E-917C-64C7A114473F}" type="slidenum">
              <a:rPr lang="en-US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2741988-ED8B-45FA-A1FB-79A3E99C87A2}" type="slidenum">
              <a:rPr lang="en-US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42718B42-0219-417F-A659-0BAAA83BE947}" type="slidenum">
              <a:rPr lang="en-US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9.v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0.v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1.v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2.v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3.v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4.v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5.v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6.v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7.v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8.v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9.v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.v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.v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2.v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3.v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4.v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5.v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6.v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.v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.v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9.v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.v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.v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.v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.v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4.v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5.v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.v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4.v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.v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.v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9.v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0.v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1.v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2.v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3.v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44.v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5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45.v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6.v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5.v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7.v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8.v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9.v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0.v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1.v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2.v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3.v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4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54.v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5.v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6.v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6.v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7.v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8.v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9.v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0.v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1.v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2.v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3.v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4.v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5.v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6.v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7.v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7.v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8.v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9.v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0.v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1.v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2.v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3.v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4.v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5.v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6.v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8.v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7.v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8.v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9.v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0.v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1.v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2.v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Chapter 4 -- Modular Combinational Logic</a:t>
            </a:r>
          </a:p>
        </p:txBody>
      </p:sp>
      <p:pic>
        <p:nvPicPr>
          <p:cNvPr id="2051" name="Picture 3" descr="D:\digital_logic_slides\c4.BMP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0" y="1524000"/>
            <a:ext cx="4953000" cy="493236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Half Adders</a:t>
            </a:r>
          </a:p>
        </p:txBody>
      </p:sp>
      <p:graphicFrame>
        <p:nvGraphicFramePr>
          <p:cNvPr id="84998" name="Object 6"/>
          <p:cNvGraphicFramePr>
            <a:graphicFrameLocks noChangeAspect="1"/>
          </p:cNvGraphicFramePr>
          <p:nvPr/>
        </p:nvGraphicFramePr>
        <p:xfrm>
          <a:off x="914400" y="1828800"/>
          <a:ext cx="7391400" cy="2935288"/>
        </p:xfrm>
        <a:graphic>
          <a:graphicData uri="http://schemas.openxmlformats.org/presentationml/2006/ole">
            <p:oleObj spid="_x0000_s84998" name="VISIO" r:id="rId3" imgW="4202280" imgH="1668600" progId="Visio.Drawing.5">
              <p:embed/>
            </p:oleObj>
          </a:graphicData>
        </a:graphic>
      </p:graphicFrame>
      <p:sp>
        <p:nvSpPr>
          <p:cNvPr id="85000" name="Text Box 8"/>
          <p:cNvSpPr txBox="1">
            <a:spLocks noChangeArrowheads="1"/>
          </p:cNvSpPr>
          <p:nvPr/>
        </p:nvSpPr>
        <p:spPr bwMode="auto">
          <a:xfrm>
            <a:off x="3444875" y="5424488"/>
            <a:ext cx="2274888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000"/>
              <a:t>Figure 4.35 (a) -- (c)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Full Adders</a:t>
            </a:r>
          </a:p>
        </p:txBody>
      </p:sp>
      <p:graphicFrame>
        <p:nvGraphicFramePr>
          <p:cNvPr id="86019" name="Object 3"/>
          <p:cNvGraphicFramePr>
            <a:graphicFrameLocks noChangeAspect="1"/>
          </p:cNvGraphicFramePr>
          <p:nvPr/>
        </p:nvGraphicFramePr>
        <p:xfrm>
          <a:off x="1752600" y="1371600"/>
          <a:ext cx="6096000" cy="4695825"/>
        </p:xfrm>
        <a:graphic>
          <a:graphicData uri="http://schemas.openxmlformats.org/presentationml/2006/ole">
            <p:oleObj spid="_x0000_s86019" name="VISIO" r:id="rId3" imgW="4202280" imgH="3237120" progId="Visio.Drawing.5">
              <p:embed/>
            </p:oleObj>
          </a:graphicData>
        </a:graphic>
      </p:graphicFrame>
      <p:sp>
        <p:nvSpPr>
          <p:cNvPr id="86020" name="Text Box 4"/>
          <p:cNvSpPr txBox="1">
            <a:spLocks noChangeArrowheads="1"/>
          </p:cNvSpPr>
          <p:nvPr/>
        </p:nvSpPr>
        <p:spPr bwMode="auto">
          <a:xfrm>
            <a:off x="3275013" y="6186488"/>
            <a:ext cx="2303462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000"/>
              <a:t>Figure 4.35 (d) -- (g)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Ripple Carry Adder</a:t>
            </a:r>
          </a:p>
        </p:txBody>
      </p:sp>
      <p:graphicFrame>
        <p:nvGraphicFramePr>
          <p:cNvPr id="87044" name="Object 4"/>
          <p:cNvGraphicFramePr>
            <a:graphicFrameLocks noChangeAspect="1"/>
          </p:cNvGraphicFramePr>
          <p:nvPr/>
        </p:nvGraphicFramePr>
        <p:xfrm>
          <a:off x="838200" y="1828800"/>
          <a:ext cx="7239000" cy="3062288"/>
        </p:xfrm>
        <a:graphic>
          <a:graphicData uri="http://schemas.openxmlformats.org/presentationml/2006/ole">
            <p:oleObj spid="_x0000_s87044" name="VISIO" r:id="rId3" imgW="3211920" imgH="1359000" progId="Visio.Drawing.5">
              <p:embed/>
            </p:oleObj>
          </a:graphicData>
        </a:graphic>
      </p:graphicFrame>
      <p:sp>
        <p:nvSpPr>
          <p:cNvPr id="87045" name="Text Box 5"/>
          <p:cNvSpPr txBox="1">
            <a:spLocks noChangeArrowheads="1"/>
          </p:cNvSpPr>
          <p:nvPr/>
        </p:nvSpPr>
        <p:spPr bwMode="auto">
          <a:xfrm>
            <a:off x="3973513" y="5424488"/>
            <a:ext cx="1354137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000"/>
              <a:t>Figure 4.36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Addition Time for a Basic Ripple-Carry Adder</a:t>
            </a:r>
            <a:endParaRPr lang="en-US"/>
          </a:p>
        </p:txBody>
      </p:sp>
      <p:sp>
        <p:nvSpPr>
          <p:cNvPr id="106499" name="Text Box 3"/>
          <p:cNvSpPr txBox="1">
            <a:spLocks noChangeArrowheads="1"/>
          </p:cNvSpPr>
          <p:nvPr/>
        </p:nvSpPr>
        <p:spPr bwMode="auto">
          <a:xfrm>
            <a:off x="1127125" y="1690688"/>
            <a:ext cx="6248400" cy="3948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000"/>
              <a:t>Let </a:t>
            </a:r>
            <a:r>
              <a:rPr lang="en-US" sz="2000" i="1"/>
              <a:t>t</a:t>
            </a:r>
            <a:r>
              <a:rPr lang="en-US" sz="2000" baseline="-25000"/>
              <a:t>gate</a:t>
            </a:r>
            <a:r>
              <a:rPr lang="en-US" sz="2000"/>
              <a:t> = the propogation delay through a typical logic gate</a:t>
            </a:r>
          </a:p>
          <a:p>
            <a:endParaRPr lang="en-US" sz="2000"/>
          </a:p>
          <a:p>
            <a:r>
              <a:rPr lang="en-US" sz="2000"/>
              <a:t>Half adder propagation delays</a:t>
            </a:r>
          </a:p>
          <a:p>
            <a:r>
              <a:rPr lang="en-US" sz="2000"/>
              <a:t>	 </a:t>
            </a:r>
            <a:r>
              <a:rPr lang="en-US" sz="2000" i="1"/>
              <a:t>t</a:t>
            </a:r>
            <a:r>
              <a:rPr lang="en-US" sz="2000" baseline="-25000"/>
              <a:t>add</a:t>
            </a:r>
            <a:r>
              <a:rPr lang="en-US" sz="2000"/>
              <a:t>   = 3 </a:t>
            </a:r>
            <a:r>
              <a:rPr lang="en-US" sz="2000" i="1"/>
              <a:t>t</a:t>
            </a:r>
            <a:r>
              <a:rPr lang="en-US" sz="2000" baseline="-25000"/>
              <a:t>gate</a:t>
            </a:r>
            <a:endParaRPr lang="en-US" sz="2000"/>
          </a:p>
          <a:p>
            <a:r>
              <a:rPr lang="en-US" sz="2000"/>
              <a:t>	 </a:t>
            </a:r>
            <a:r>
              <a:rPr lang="en-US" sz="2000" i="1"/>
              <a:t>t</a:t>
            </a:r>
            <a:r>
              <a:rPr lang="en-US" sz="2000" baseline="-25000"/>
              <a:t>carry</a:t>
            </a:r>
            <a:r>
              <a:rPr lang="en-US" sz="2000"/>
              <a:t> = 2 </a:t>
            </a:r>
            <a:r>
              <a:rPr lang="en-US" sz="2000" i="1"/>
              <a:t>t</a:t>
            </a:r>
            <a:r>
              <a:rPr lang="en-US" sz="2000" baseline="-25000"/>
              <a:t>gate</a:t>
            </a:r>
          </a:p>
          <a:p>
            <a:endParaRPr lang="en-US" sz="2000" baseline="-25000"/>
          </a:p>
          <a:p>
            <a:r>
              <a:rPr lang="en-US" sz="2000"/>
              <a:t>Full adder propagation delays</a:t>
            </a:r>
          </a:p>
          <a:p>
            <a:r>
              <a:rPr lang="en-US" sz="2000"/>
              <a:t>	</a:t>
            </a:r>
            <a:r>
              <a:rPr lang="en-US" sz="2000" i="1"/>
              <a:t>t</a:t>
            </a:r>
            <a:r>
              <a:rPr lang="en-US" sz="2000" baseline="-25000"/>
              <a:t>add</a:t>
            </a:r>
            <a:r>
              <a:rPr lang="en-US" sz="2000"/>
              <a:t>   = 3 </a:t>
            </a:r>
            <a:r>
              <a:rPr lang="en-US" sz="2000" i="1"/>
              <a:t>t</a:t>
            </a:r>
            <a:r>
              <a:rPr lang="en-US" sz="2000" baseline="-25000"/>
              <a:t>gate</a:t>
            </a:r>
            <a:endParaRPr lang="en-US" sz="2000"/>
          </a:p>
          <a:p>
            <a:r>
              <a:rPr lang="en-US" sz="2000"/>
              <a:t>	 </a:t>
            </a:r>
            <a:r>
              <a:rPr lang="en-US" sz="2000" i="1"/>
              <a:t>t</a:t>
            </a:r>
            <a:r>
              <a:rPr lang="en-US" sz="2000" baseline="-25000"/>
              <a:t>carry</a:t>
            </a:r>
            <a:r>
              <a:rPr lang="en-US" sz="2000"/>
              <a:t> = 2 </a:t>
            </a:r>
            <a:r>
              <a:rPr lang="en-US" sz="2000" i="1"/>
              <a:t>t</a:t>
            </a:r>
            <a:r>
              <a:rPr lang="en-US" sz="2000" baseline="-25000"/>
              <a:t>gate</a:t>
            </a:r>
          </a:p>
          <a:p>
            <a:endParaRPr lang="en-US" sz="2000"/>
          </a:p>
          <a:p>
            <a:r>
              <a:rPr lang="en-US" sz="2000"/>
              <a:t>Ripple-Carry Adder (</a:t>
            </a:r>
            <a:r>
              <a:rPr lang="en-US" sz="2000" i="1"/>
              <a:t>n</a:t>
            </a:r>
            <a:r>
              <a:rPr lang="en-US" sz="2000"/>
              <a:t>-bits)</a:t>
            </a:r>
          </a:p>
          <a:p>
            <a:r>
              <a:rPr lang="en-US" sz="2000"/>
              <a:t>	 </a:t>
            </a:r>
            <a:r>
              <a:rPr lang="en-US" sz="2000" i="1"/>
              <a:t>t</a:t>
            </a:r>
            <a:r>
              <a:rPr lang="en-US" sz="2000" baseline="-25000"/>
              <a:t>add</a:t>
            </a:r>
            <a:r>
              <a:rPr lang="en-US" sz="2000"/>
              <a:t> = (</a:t>
            </a:r>
            <a:r>
              <a:rPr lang="en-US" sz="2000" i="1"/>
              <a:t>n </a:t>
            </a:r>
            <a:r>
              <a:rPr lang="en-US" sz="2000"/>
              <a:t>- 1)2 </a:t>
            </a:r>
            <a:r>
              <a:rPr lang="en-US" sz="2000" i="1"/>
              <a:t>t</a:t>
            </a:r>
            <a:r>
              <a:rPr lang="en-US" sz="2000" baseline="-25000"/>
              <a:t>gate </a:t>
            </a:r>
            <a:r>
              <a:rPr lang="en-US" sz="2000"/>
              <a:t>+ 3 </a:t>
            </a:r>
            <a:r>
              <a:rPr lang="en-US" sz="2000" i="1"/>
              <a:t>t</a:t>
            </a:r>
            <a:r>
              <a:rPr lang="en-US" sz="2000" baseline="-25000"/>
              <a:t>gate</a:t>
            </a:r>
            <a:r>
              <a:rPr lang="en-US" sz="2000"/>
              <a:t> </a:t>
            </a:r>
          </a:p>
          <a:p>
            <a:r>
              <a:rPr lang="en-US" sz="2000"/>
              <a:t>	       = (2</a:t>
            </a:r>
            <a:r>
              <a:rPr lang="en-US" sz="2000" i="1"/>
              <a:t>n </a:t>
            </a:r>
            <a:r>
              <a:rPr lang="en-US" sz="2000"/>
              <a:t>+ 1) </a:t>
            </a:r>
            <a:r>
              <a:rPr lang="en-US" sz="2000" i="1"/>
              <a:t>t</a:t>
            </a:r>
            <a:r>
              <a:rPr lang="en-US" sz="2000" baseline="-25000"/>
              <a:t>gate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SN7482 Two-Bit Pseudo Parallel Adder Module</a:t>
            </a:r>
          </a:p>
        </p:txBody>
      </p:sp>
      <p:graphicFrame>
        <p:nvGraphicFramePr>
          <p:cNvPr id="88067" name="Object 3"/>
          <p:cNvGraphicFramePr>
            <a:graphicFrameLocks noChangeAspect="1"/>
          </p:cNvGraphicFramePr>
          <p:nvPr/>
        </p:nvGraphicFramePr>
        <p:xfrm>
          <a:off x="2133600" y="1600200"/>
          <a:ext cx="4876800" cy="4024313"/>
        </p:xfrm>
        <a:graphic>
          <a:graphicData uri="http://schemas.openxmlformats.org/presentationml/2006/ole">
            <p:oleObj spid="_x0000_s88067" name="VISIO" r:id="rId3" imgW="3123000" imgH="2576880" progId="Visio.Drawing.5">
              <p:embed/>
            </p:oleObj>
          </a:graphicData>
        </a:graphic>
      </p:graphicFrame>
      <p:sp>
        <p:nvSpPr>
          <p:cNvPr id="88068" name="Text Box 4"/>
          <p:cNvSpPr txBox="1">
            <a:spLocks noChangeArrowheads="1"/>
          </p:cNvSpPr>
          <p:nvPr/>
        </p:nvSpPr>
        <p:spPr bwMode="auto">
          <a:xfrm>
            <a:off x="2968625" y="5653088"/>
            <a:ext cx="2917825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000"/>
              <a:t>Package Pin Configuration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SN7482 Pseudo Parallel Adder -- Truth Table</a:t>
            </a:r>
          </a:p>
        </p:txBody>
      </p:sp>
      <p:graphicFrame>
        <p:nvGraphicFramePr>
          <p:cNvPr id="89091" name="Object 3"/>
          <p:cNvGraphicFramePr>
            <a:graphicFrameLocks noChangeAspect="1"/>
          </p:cNvGraphicFramePr>
          <p:nvPr/>
        </p:nvGraphicFramePr>
        <p:xfrm>
          <a:off x="2209800" y="1828800"/>
          <a:ext cx="4495800" cy="4495800"/>
        </p:xfrm>
        <a:graphic>
          <a:graphicData uri="http://schemas.openxmlformats.org/presentationml/2006/ole">
            <p:oleObj spid="_x0000_s89091" name="VISIO" r:id="rId3" imgW="2894400" imgH="289440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SN7482 Pseudo Parallel Adder -- Logic Diagram</a:t>
            </a:r>
          </a:p>
        </p:txBody>
      </p:sp>
      <p:graphicFrame>
        <p:nvGraphicFramePr>
          <p:cNvPr id="90115" name="Object 3"/>
          <p:cNvGraphicFramePr>
            <a:graphicFrameLocks noChangeAspect="1"/>
          </p:cNvGraphicFramePr>
          <p:nvPr/>
        </p:nvGraphicFramePr>
        <p:xfrm>
          <a:off x="2743200" y="1524000"/>
          <a:ext cx="3432175" cy="5067300"/>
        </p:xfrm>
        <a:graphic>
          <a:graphicData uri="http://schemas.openxmlformats.org/presentationml/2006/ole">
            <p:oleObj spid="_x0000_s90115" name="VISIO" r:id="rId3" imgW="3123000" imgH="460872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SN7482 Two-Bit Adder -- Logic Equations</a:t>
            </a:r>
          </a:p>
        </p:txBody>
      </p:sp>
      <p:sp>
        <p:nvSpPr>
          <p:cNvPr id="97283" name="Text Box 3"/>
          <p:cNvSpPr txBox="1">
            <a:spLocks noChangeArrowheads="1"/>
          </p:cNvSpPr>
          <p:nvPr/>
        </p:nvSpPr>
        <p:spPr bwMode="auto">
          <a:xfrm>
            <a:off x="990600" y="1600200"/>
            <a:ext cx="7197725" cy="466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000" i="1"/>
              <a:t>C</a:t>
            </a:r>
            <a:r>
              <a:rPr lang="en-US" sz="2000"/>
              <a:t>1 = </a:t>
            </a:r>
            <a:r>
              <a:rPr lang="en-US" sz="2000" i="1"/>
              <a:t>C</a:t>
            </a:r>
            <a:r>
              <a:rPr lang="en-US" sz="2000"/>
              <a:t>0</a:t>
            </a:r>
            <a:r>
              <a:rPr lang="en-US" sz="2000" i="1"/>
              <a:t>A</a:t>
            </a:r>
            <a:r>
              <a:rPr lang="en-US" sz="2000"/>
              <a:t>1 + </a:t>
            </a:r>
            <a:r>
              <a:rPr lang="en-US" sz="2000" i="1"/>
              <a:t>C</a:t>
            </a:r>
            <a:r>
              <a:rPr lang="en-US" sz="2000"/>
              <a:t>0</a:t>
            </a:r>
            <a:r>
              <a:rPr lang="en-US" sz="2000" i="1"/>
              <a:t>B</a:t>
            </a:r>
            <a:r>
              <a:rPr lang="en-US" sz="2000"/>
              <a:t>1 + </a:t>
            </a:r>
            <a:r>
              <a:rPr lang="en-US" sz="2000" i="1"/>
              <a:t>A</a:t>
            </a:r>
            <a:r>
              <a:rPr lang="en-US" sz="2000"/>
              <a:t>1</a:t>
            </a:r>
            <a:r>
              <a:rPr lang="en-US" sz="2000" i="1"/>
              <a:t>B</a:t>
            </a:r>
            <a:r>
              <a:rPr lang="en-US" sz="2000"/>
              <a:t>1				(4.20)</a:t>
            </a:r>
          </a:p>
          <a:p>
            <a:endParaRPr lang="en-US" sz="2000"/>
          </a:p>
          <a:p>
            <a:r>
              <a:rPr lang="en-US" sz="2000">
                <a:sym typeface="Symbol" pitchFamily="18" charset="2"/>
              </a:rPr>
              <a:t>1 = </a:t>
            </a:r>
            <a:r>
              <a:rPr lang="en-US" sz="2000" i="1">
                <a:sym typeface="Symbol" pitchFamily="18" charset="2"/>
              </a:rPr>
              <a:t>C</a:t>
            </a:r>
            <a:r>
              <a:rPr lang="en-US" sz="2000">
                <a:sym typeface="Symbol" pitchFamily="18" charset="2"/>
              </a:rPr>
              <a:t>0</a:t>
            </a:r>
            <a:r>
              <a:rPr lang="en-US" sz="2000" i="1">
                <a:sym typeface="Symbol" pitchFamily="18" charset="2"/>
              </a:rPr>
              <a:t>C</a:t>
            </a:r>
            <a:r>
              <a:rPr lang="en-US" sz="2000">
                <a:sym typeface="Symbol" pitchFamily="18" charset="2"/>
              </a:rPr>
              <a:t>1 + </a:t>
            </a:r>
            <a:r>
              <a:rPr lang="en-US" sz="2000" i="1">
                <a:sym typeface="Symbol" pitchFamily="18" charset="2"/>
              </a:rPr>
              <a:t>A</a:t>
            </a:r>
            <a:r>
              <a:rPr lang="en-US" sz="2000">
                <a:sym typeface="Symbol" pitchFamily="18" charset="2"/>
              </a:rPr>
              <a:t>1</a:t>
            </a:r>
            <a:r>
              <a:rPr lang="en-US" sz="2000" i="1">
                <a:sym typeface="Symbol" pitchFamily="18" charset="2"/>
              </a:rPr>
              <a:t>C</a:t>
            </a:r>
            <a:r>
              <a:rPr lang="en-US" sz="2000">
                <a:sym typeface="Symbol" pitchFamily="18" charset="2"/>
              </a:rPr>
              <a:t>1 + </a:t>
            </a:r>
            <a:r>
              <a:rPr lang="en-US" sz="2000" i="1">
                <a:sym typeface="Symbol" pitchFamily="18" charset="2"/>
              </a:rPr>
              <a:t>B</a:t>
            </a:r>
            <a:r>
              <a:rPr lang="en-US" sz="2000">
                <a:sym typeface="Symbol" pitchFamily="18" charset="2"/>
              </a:rPr>
              <a:t>1</a:t>
            </a:r>
            <a:r>
              <a:rPr lang="en-US" sz="2000" i="1">
                <a:sym typeface="Symbol" pitchFamily="18" charset="2"/>
              </a:rPr>
              <a:t>C</a:t>
            </a:r>
            <a:r>
              <a:rPr lang="en-US" sz="2000">
                <a:sym typeface="Symbol" pitchFamily="18" charset="2"/>
              </a:rPr>
              <a:t>1 + </a:t>
            </a:r>
            <a:r>
              <a:rPr lang="en-US" sz="2000" i="1">
                <a:sym typeface="Symbol" pitchFamily="18" charset="2"/>
              </a:rPr>
              <a:t>A</a:t>
            </a:r>
            <a:r>
              <a:rPr lang="en-US" sz="2000">
                <a:sym typeface="Symbol" pitchFamily="18" charset="2"/>
              </a:rPr>
              <a:t>1</a:t>
            </a:r>
            <a:r>
              <a:rPr lang="en-US" sz="2000" i="1">
                <a:sym typeface="Symbol" pitchFamily="18" charset="2"/>
              </a:rPr>
              <a:t>B</a:t>
            </a:r>
            <a:r>
              <a:rPr lang="en-US" sz="2000">
                <a:sym typeface="Symbol" pitchFamily="18" charset="2"/>
              </a:rPr>
              <a:t>1</a:t>
            </a:r>
            <a:r>
              <a:rPr lang="en-US" sz="2000" i="1">
                <a:sym typeface="Symbol" pitchFamily="18" charset="2"/>
              </a:rPr>
              <a:t>C</a:t>
            </a:r>
            <a:r>
              <a:rPr lang="en-US" sz="2000">
                <a:sym typeface="Symbol" pitchFamily="18" charset="2"/>
              </a:rPr>
              <a:t>0</a:t>
            </a:r>
          </a:p>
          <a:p>
            <a:r>
              <a:rPr lang="en-US" sz="2000">
                <a:sym typeface="Symbol" pitchFamily="18" charset="2"/>
              </a:rPr>
              <a:t>      = </a:t>
            </a:r>
            <a:r>
              <a:rPr lang="en-US" sz="2000" i="1">
                <a:sym typeface="Symbol" pitchFamily="18" charset="2"/>
              </a:rPr>
              <a:t>C</a:t>
            </a:r>
            <a:r>
              <a:rPr lang="en-US" sz="2000">
                <a:sym typeface="Symbol" pitchFamily="18" charset="2"/>
              </a:rPr>
              <a:t>1(</a:t>
            </a:r>
            <a:r>
              <a:rPr lang="en-US" sz="2000" i="1">
                <a:sym typeface="Symbol" pitchFamily="18" charset="2"/>
              </a:rPr>
              <a:t>C</a:t>
            </a:r>
            <a:r>
              <a:rPr lang="en-US" sz="2000">
                <a:sym typeface="Symbol" pitchFamily="18" charset="2"/>
              </a:rPr>
              <a:t>0 + </a:t>
            </a:r>
            <a:r>
              <a:rPr lang="en-US" sz="2000" i="1">
                <a:sym typeface="Symbol" pitchFamily="18" charset="2"/>
              </a:rPr>
              <a:t>A</a:t>
            </a:r>
            <a:r>
              <a:rPr lang="en-US" sz="2000">
                <a:sym typeface="Symbol" pitchFamily="18" charset="2"/>
              </a:rPr>
              <a:t>1 + </a:t>
            </a:r>
            <a:r>
              <a:rPr lang="en-US" sz="2000" i="1">
                <a:sym typeface="Symbol" pitchFamily="18" charset="2"/>
              </a:rPr>
              <a:t>B</a:t>
            </a:r>
            <a:r>
              <a:rPr lang="en-US" sz="2000">
                <a:sym typeface="Symbol" pitchFamily="18" charset="2"/>
              </a:rPr>
              <a:t>1) + </a:t>
            </a:r>
            <a:r>
              <a:rPr lang="en-US" sz="2000" i="1">
                <a:sym typeface="Symbol" pitchFamily="18" charset="2"/>
              </a:rPr>
              <a:t>A</a:t>
            </a:r>
            <a:r>
              <a:rPr lang="en-US" sz="2000">
                <a:sym typeface="Symbol" pitchFamily="18" charset="2"/>
              </a:rPr>
              <a:t>1</a:t>
            </a:r>
            <a:r>
              <a:rPr lang="en-US" sz="2000" i="1">
                <a:sym typeface="Symbol" pitchFamily="18" charset="2"/>
              </a:rPr>
              <a:t>B</a:t>
            </a:r>
            <a:r>
              <a:rPr lang="en-US" sz="2000">
                <a:sym typeface="Symbol" pitchFamily="18" charset="2"/>
              </a:rPr>
              <a:t>1</a:t>
            </a:r>
            <a:r>
              <a:rPr lang="en-US" sz="2000" i="1">
                <a:sym typeface="Symbol" pitchFamily="18" charset="2"/>
              </a:rPr>
              <a:t>C</a:t>
            </a:r>
            <a:r>
              <a:rPr lang="en-US" sz="2000">
                <a:sym typeface="Symbol" pitchFamily="18" charset="2"/>
              </a:rPr>
              <a:t>0</a:t>
            </a:r>
          </a:p>
          <a:p>
            <a:r>
              <a:rPr lang="en-US" sz="2000">
                <a:sym typeface="Symbol" pitchFamily="18" charset="2"/>
              </a:rPr>
              <a:t>      = (</a:t>
            </a:r>
            <a:r>
              <a:rPr lang="en-US" sz="2000" i="1"/>
              <a:t>C</a:t>
            </a:r>
            <a:r>
              <a:rPr lang="en-US" sz="2000"/>
              <a:t>0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/>
              <a:t>+</a:t>
            </a:r>
            <a:r>
              <a:rPr lang="en-US" sz="2000" i="1"/>
              <a:t>A</a:t>
            </a:r>
            <a:r>
              <a:rPr lang="en-US" sz="2000"/>
              <a:t>1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/>
              <a:t>)(</a:t>
            </a:r>
            <a:r>
              <a:rPr lang="en-US" sz="2000" i="1"/>
              <a:t>C</a:t>
            </a:r>
            <a:r>
              <a:rPr lang="en-US" sz="2000"/>
              <a:t>0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/>
              <a:t>+</a:t>
            </a:r>
            <a:r>
              <a:rPr lang="en-US" sz="2000" i="1"/>
              <a:t>B</a:t>
            </a:r>
            <a:r>
              <a:rPr lang="en-US" sz="2000"/>
              <a:t>1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/>
              <a:t>)(</a:t>
            </a:r>
            <a:r>
              <a:rPr lang="en-US" sz="2000" i="1"/>
              <a:t>A</a:t>
            </a:r>
            <a:r>
              <a:rPr lang="en-US" sz="2000"/>
              <a:t>1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/>
              <a:t>+</a:t>
            </a:r>
            <a:r>
              <a:rPr lang="en-US" sz="2000" i="1"/>
              <a:t>B</a:t>
            </a:r>
            <a:r>
              <a:rPr lang="en-US" sz="2000"/>
              <a:t>1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/>
              <a:t>)</a:t>
            </a:r>
            <a:r>
              <a:rPr lang="en-US" sz="2000">
                <a:sym typeface="Symbol" pitchFamily="18" charset="2"/>
              </a:rPr>
              <a:t> (</a:t>
            </a:r>
            <a:r>
              <a:rPr lang="en-US" sz="2000" i="1">
                <a:sym typeface="Symbol" pitchFamily="18" charset="2"/>
              </a:rPr>
              <a:t>C</a:t>
            </a:r>
            <a:r>
              <a:rPr lang="en-US" sz="2000">
                <a:sym typeface="Symbol" pitchFamily="18" charset="2"/>
              </a:rPr>
              <a:t>0 +</a:t>
            </a:r>
            <a:r>
              <a:rPr lang="en-US" sz="2000" i="1">
                <a:sym typeface="Symbol" pitchFamily="18" charset="2"/>
              </a:rPr>
              <a:t>A</a:t>
            </a:r>
            <a:r>
              <a:rPr lang="en-US" sz="2000">
                <a:sym typeface="Symbol" pitchFamily="18" charset="2"/>
              </a:rPr>
              <a:t>1+</a:t>
            </a:r>
            <a:r>
              <a:rPr lang="en-US" sz="2000" i="1">
                <a:sym typeface="Symbol" pitchFamily="18" charset="2"/>
              </a:rPr>
              <a:t>B</a:t>
            </a:r>
            <a:r>
              <a:rPr lang="en-US" sz="2000">
                <a:sym typeface="Symbol" pitchFamily="18" charset="2"/>
              </a:rPr>
              <a:t>1) +</a:t>
            </a:r>
            <a:r>
              <a:rPr lang="en-US" sz="2000" i="1">
                <a:sym typeface="Symbol" pitchFamily="18" charset="2"/>
              </a:rPr>
              <a:t>A</a:t>
            </a:r>
            <a:r>
              <a:rPr lang="en-US" sz="2000">
                <a:sym typeface="Symbol" pitchFamily="18" charset="2"/>
              </a:rPr>
              <a:t>1</a:t>
            </a:r>
            <a:r>
              <a:rPr lang="en-US" sz="2000" i="1">
                <a:sym typeface="Symbol" pitchFamily="18" charset="2"/>
              </a:rPr>
              <a:t>B</a:t>
            </a:r>
            <a:r>
              <a:rPr lang="en-US" sz="2000">
                <a:sym typeface="Symbol" pitchFamily="18" charset="2"/>
              </a:rPr>
              <a:t>1</a:t>
            </a:r>
            <a:r>
              <a:rPr lang="en-US" sz="2000" i="1">
                <a:sym typeface="Symbol" pitchFamily="18" charset="2"/>
              </a:rPr>
              <a:t>C</a:t>
            </a:r>
            <a:r>
              <a:rPr lang="en-US" sz="2000">
                <a:sym typeface="Symbol" pitchFamily="18" charset="2"/>
              </a:rPr>
              <a:t>0</a:t>
            </a:r>
          </a:p>
          <a:p>
            <a:r>
              <a:rPr lang="en-US" sz="2000">
                <a:sym typeface="Symbol" pitchFamily="18" charset="2"/>
              </a:rPr>
              <a:t>      = (</a:t>
            </a:r>
            <a:r>
              <a:rPr lang="en-US" sz="2000" i="1"/>
              <a:t>C</a:t>
            </a:r>
            <a:r>
              <a:rPr lang="en-US" sz="2000"/>
              <a:t>0</a:t>
            </a:r>
            <a:r>
              <a:rPr lang="en-US" sz="2000">
                <a:sym typeface="Symbol" pitchFamily="18" charset="2"/>
              </a:rPr>
              <a:t>+ </a:t>
            </a:r>
            <a:r>
              <a:rPr lang="en-US" sz="2000" i="1"/>
              <a:t>A</a:t>
            </a:r>
            <a:r>
              <a:rPr lang="en-US" sz="2000"/>
              <a:t>1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 i="1"/>
              <a:t>B</a:t>
            </a:r>
            <a:r>
              <a:rPr lang="en-US" sz="2000"/>
              <a:t>1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/>
              <a:t>)(</a:t>
            </a:r>
            <a:r>
              <a:rPr lang="en-US" sz="2000" i="1"/>
              <a:t>A</a:t>
            </a:r>
            <a:r>
              <a:rPr lang="en-US" sz="2000"/>
              <a:t>1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/>
              <a:t>+</a:t>
            </a:r>
            <a:r>
              <a:rPr lang="en-US" sz="2000" i="1"/>
              <a:t>B</a:t>
            </a:r>
            <a:r>
              <a:rPr lang="en-US" sz="2000"/>
              <a:t>1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/>
              <a:t>)</a:t>
            </a:r>
            <a:r>
              <a:rPr lang="en-US" sz="2000">
                <a:sym typeface="Symbol" pitchFamily="18" charset="2"/>
              </a:rPr>
              <a:t>(</a:t>
            </a:r>
            <a:r>
              <a:rPr lang="en-US" sz="2000" i="1">
                <a:sym typeface="Symbol" pitchFamily="18" charset="2"/>
              </a:rPr>
              <a:t>C</a:t>
            </a:r>
            <a:r>
              <a:rPr lang="en-US" sz="2000">
                <a:sym typeface="Symbol" pitchFamily="18" charset="2"/>
              </a:rPr>
              <a:t>0 +</a:t>
            </a:r>
            <a:r>
              <a:rPr lang="en-US" sz="2000" i="1">
                <a:sym typeface="Symbol" pitchFamily="18" charset="2"/>
              </a:rPr>
              <a:t>A</a:t>
            </a:r>
            <a:r>
              <a:rPr lang="en-US" sz="2000">
                <a:sym typeface="Symbol" pitchFamily="18" charset="2"/>
              </a:rPr>
              <a:t>1+</a:t>
            </a:r>
            <a:r>
              <a:rPr lang="en-US" sz="2000" i="1">
                <a:sym typeface="Symbol" pitchFamily="18" charset="2"/>
              </a:rPr>
              <a:t>B</a:t>
            </a:r>
            <a:r>
              <a:rPr lang="en-US" sz="2000">
                <a:sym typeface="Symbol" pitchFamily="18" charset="2"/>
              </a:rPr>
              <a:t>1) +</a:t>
            </a:r>
            <a:r>
              <a:rPr lang="en-US" sz="2000" i="1">
                <a:sym typeface="Symbol" pitchFamily="18" charset="2"/>
              </a:rPr>
              <a:t>A</a:t>
            </a:r>
            <a:r>
              <a:rPr lang="en-US" sz="2000">
                <a:sym typeface="Symbol" pitchFamily="18" charset="2"/>
              </a:rPr>
              <a:t>1</a:t>
            </a:r>
            <a:r>
              <a:rPr lang="en-US" sz="2000" i="1">
                <a:sym typeface="Symbol" pitchFamily="18" charset="2"/>
              </a:rPr>
              <a:t>B</a:t>
            </a:r>
            <a:r>
              <a:rPr lang="en-US" sz="2000">
                <a:sym typeface="Symbol" pitchFamily="18" charset="2"/>
              </a:rPr>
              <a:t>1</a:t>
            </a:r>
            <a:r>
              <a:rPr lang="en-US" sz="2000" i="1">
                <a:sym typeface="Symbol" pitchFamily="18" charset="2"/>
              </a:rPr>
              <a:t>C</a:t>
            </a:r>
            <a:r>
              <a:rPr lang="en-US" sz="2000">
                <a:sym typeface="Symbol" pitchFamily="18" charset="2"/>
              </a:rPr>
              <a:t>0		(4.21)</a:t>
            </a:r>
          </a:p>
          <a:p>
            <a:r>
              <a:rPr lang="en-US" sz="2000">
                <a:sym typeface="Symbol" pitchFamily="18" charset="2"/>
              </a:rPr>
              <a:t>      = [</a:t>
            </a:r>
            <a:r>
              <a:rPr lang="en-US" sz="2000" i="1"/>
              <a:t>C</a:t>
            </a:r>
            <a:r>
              <a:rPr lang="en-US" sz="2000"/>
              <a:t>0</a:t>
            </a:r>
            <a:r>
              <a:rPr lang="en-US" sz="2000">
                <a:sym typeface="Symbol" pitchFamily="18" charset="2"/>
              </a:rPr>
              <a:t>(</a:t>
            </a:r>
            <a:r>
              <a:rPr lang="en-US" sz="2000" i="1">
                <a:sym typeface="Symbol" pitchFamily="18" charset="2"/>
              </a:rPr>
              <a:t>A</a:t>
            </a:r>
            <a:r>
              <a:rPr lang="en-US" sz="2000">
                <a:sym typeface="Symbol" pitchFamily="18" charset="2"/>
              </a:rPr>
              <a:t>1+</a:t>
            </a:r>
            <a:r>
              <a:rPr lang="en-US" sz="2000" i="1">
                <a:sym typeface="Symbol" pitchFamily="18" charset="2"/>
              </a:rPr>
              <a:t>B</a:t>
            </a:r>
            <a:r>
              <a:rPr lang="en-US" sz="2000">
                <a:sym typeface="Symbol" pitchFamily="18" charset="2"/>
              </a:rPr>
              <a:t>1)+ </a:t>
            </a:r>
            <a:r>
              <a:rPr lang="en-US" sz="2000" i="1">
                <a:sym typeface="Symbol" pitchFamily="18" charset="2"/>
              </a:rPr>
              <a:t>C</a:t>
            </a:r>
            <a:r>
              <a:rPr lang="en-US" sz="2000">
                <a:sym typeface="Symbol" pitchFamily="18" charset="2"/>
              </a:rPr>
              <a:t>0</a:t>
            </a:r>
            <a:r>
              <a:rPr lang="en-US" sz="2000" i="1"/>
              <a:t>A</a:t>
            </a:r>
            <a:r>
              <a:rPr lang="en-US" sz="2000"/>
              <a:t>1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 i="1"/>
              <a:t>B</a:t>
            </a:r>
            <a:r>
              <a:rPr lang="en-US" sz="2000"/>
              <a:t>1</a:t>
            </a:r>
            <a:r>
              <a:rPr lang="en-US" sz="2000">
                <a:sym typeface="Symbol" pitchFamily="18" charset="2"/>
              </a:rPr>
              <a:t>]</a:t>
            </a:r>
            <a:r>
              <a:rPr lang="en-US" sz="2000"/>
              <a:t>(</a:t>
            </a:r>
            <a:r>
              <a:rPr lang="en-US" sz="2000" i="1"/>
              <a:t>A</a:t>
            </a:r>
            <a:r>
              <a:rPr lang="en-US" sz="2000"/>
              <a:t>1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/>
              <a:t>+</a:t>
            </a:r>
            <a:r>
              <a:rPr lang="en-US" sz="2000" i="1"/>
              <a:t>B</a:t>
            </a:r>
            <a:r>
              <a:rPr lang="en-US" sz="2000"/>
              <a:t>1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/>
              <a:t>)</a:t>
            </a:r>
            <a:r>
              <a:rPr lang="en-US" sz="2000">
                <a:sym typeface="Symbol" pitchFamily="18" charset="2"/>
              </a:rPr>
              <a:t>+</a:t>
            </a:r>
            <a:r>
              <a:rPr lang="en-US" sz="2000" i="1">
                <a:sym typeface="Symbol" pitchFamily="18" charset="2"/>
              </a:rPr>
              <a:t>A</a:t>
            </a:r>
            <a:r>
              <a:rPr lang="en-US" sz="2000">
                <a:sym typeface="Symbol" pitchFamily="18" charset="2"/>
              </a:rPr>
              <a:t>1</a:t>
            </a:r>
            <a:r>
              <a:rPr lang="en-US" sz="2000" i="1">
                <a:sym typeface="Symbol" pitchFamily="18" charset="2"/>
              </a:rPr>
              <a:t>B</a:t>
            </a:r>
            <a:r>
              <a:rPr lang="en-US" sz="2000">
                <a:sym typeface="Symbol" pitchFamily="18" charset="2"/>
              </a:rPr>
              <a:t>1</a:t>
            </a:r>
            <a:r>
              <a:rPr lang="en-US" sz="2000" i="1">
                <a:sym typeface="Symbol" pitchFamily="18" charset="2"/>
              </a:rPr>
              <a:t>C</a:t>
            </a:r>
            <a:r>
              <a:rPr lang="en-US" sz="2000">
                <a:sym typeface="Symbol" pitchFamily="18" charset="2"/>
              </a:rPr>
              <a:t>0</a:t>
            </a:r>
          </a:p>
          <a:p>
            <a:r>
              <a:rPr lang="en-US" sz="2000">
                <a:sym typeface="Symbol" pitchFamily="18" charset="2"/>
              </a:rPr>
              <a:t>      = </a:t>
            </a:r>
            <a:r>
              <a:rPr lang="en-US" sz="2000" i="1"/>
              <a:t>C</a:t>
            </a:r>
            <a:r>
              <a:rPr lang="en-US" sz="2000"/>
              <a:t>0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 i="1">
                <a:sym typeface="Symbol" pitchFamily="18" charset="2"/>
              </a:rPr>
              <a:t>A</a:t>
            </a:r>
            <a:r>
              <a:rPr lang="en-US" sz="2000">
                <a:sym typeface="Symbol" pitchFamily="18" charset="2"/>
              </a:rPr>
              <a:t>1</a:t>
            </a:r>
            <a:r>
              <a:rPr lang="en-US" sz="2000" i="1"/>
              <a:t>B</a:t>
            </a:r>
            <a:r>
              <a:rPr lang="en-US" sz="2000"/>
              <a:t>1</a:t>
            </a:r>
            <a:r>
              <a:rPr lang="en-US" sz="2000">
                <a:sym typeface="Symbol" pitchFamily="18" charset="2"/>
              </a:rPr>
              <a:t>+</a:t>
            </a:r>
            <a:r>
              <a:rPr lang="en-US" sz="2000" i="1"/>
              <a:t>C</a:t>
            </a:r>
            <a:r>
              <a:rPr lang="en-US" sz="2000"/>
              <a:t>0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 i="1"/>
              <a:t>A</a:t>
            </a:r>
            <a:r>
              <a:rPr lang="en-US" sz="2000"/>
              <a:t>1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 i="1">
                <a:sym typeface="Symbol" pitchFamily="18" charset="2"/>
              </a:rPr>
              <a:t>B</a:t>
            </a:r>
            <a:r>
              <a:rPr lang="en-US" sz="2000">
                <a:sym typeface="Symbol" pitchFamily="18" charset="2"/>
              </a:rPr>
              <a:t>1+</a:t>
            </a:r>
            <a:r>
              <a:rPr lang="en-US" sz="2000" i="1">
                <a:sym typeface="Symbol" pitchFamily="18" charset="2"/>
              </a:rPr>
              <a:t>C</a:t>
            </a:r>
            <a:r>
              <a:rPr lang="en-US" sz="2000">
                <a:sym typeface="Symbol" pitchFamily="18" charset="2"/>
              </a:rPr>
              <a:t>0</a:t>
            </a:r>
            <a:r>
              <a:rPr lang="en-US" sz="2000" i="1"/>
              <a:t>A</a:t>
            </a:r>
            <a:r>
              <a:rPr lang="en-US" sz="2000"/>
              <a:t>1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 i="1"/>
              <a:t>B</a:t>
            </a:r>
            <a:r>
              <a:rPr lang="en-US" sz="2000"/>
              <a:t>1</a:t>
            </a:r>
            <a:r>
              <a:rPr lang="en-US" sz="2000">
                <a:sym typeface="Symbol" pitchFamily="18" charset="2"/>
              </a:rPr>
              <a:t>+</a:t>
            </a:r>
            <a:r>
              <a:rPr lang="en-US" sz="2000" i="1">
                <a:sym typeface="Symbol" pitchFamily="18" charset="2"/>
              </a:rPr>
              <a:t>A</a:t>
            </a:r>
            <a:r>
              <a:rPr lang="en-US" sz="2000">
                <a:sym typeface="Symbol" pitchFamily="18" charset="2"/>
              </a:rPr>
              <a:t>1</a:t>
            </a:r>
            <a:r>
              <a:rPr lang="en-US" sz="2000" i="1">
                <a:sym typeface="Symbol" pitchFamily="18" charset="2"/>
              </a:rPr>
              <a:t>B</a:t>
            </a:r>
            <a:r>
              <a:rPr lang="en-US" sz="2000">
                <a:sym typeface="Symbol" pitchFamily="18" charset="2"/>
              </a:rPr>
              <a:t>1</a:t>
            </a:r>
            <a:r>
              <a:rPr lang="en-US" sz="2000" i="1">
                <a:sym typeface="Symbol" pitchFamily="18" charset="2"/>
              </a:rPr>
              <a:t>C</a:t>
            </a:r>
            <a:r>
              <a:rPr lang="en-US" sz="2000">
                <a:sym typeface="Symbol" pitchFamily="18" charset="2"/>
              </a:rPr>
              <a:t>0</a:t>
            </a:r>
          </a:p>
          <a:p>
            <a:r>
              <a:rPr lang="en-US" sz="2000">
                <a:sym typeface="Symbol" pitchFamily="18" charset="2"/>
              </a:rPr>
              <a:t>      = </a:t>
            </a:r>
            <a:r>
              <a:rPr lang="en-US" sz="2000" i="1"/>
              <a:t>C</a:t>
            </a:r>
            <a:r>
              <a:rPr lang="en-US" sz="2000"/>
              <a:t>0 </a:t>
            </a:r>
            <a:r>
              <a:rPr lang="en-US" sz="2000">
                <a:sym typeface="Symbol" pitchFamily="18" charset="2"/>
              </a:rPr>
              <a:t> </a:t>
            </a:r>
            <a:r>
              <a:rPr lang="en-US" sz="2000" i="1">
                <a:sym typeface="Symbol" pitchFamily="18" charset="2"/>
              </a:rPr>
              <a:t>A</a:t>
            </a:r>
            <a:r>
              <a:rPr lang="en-US" sz="2000">
                <a:sym typeface="Symbol" pitchFamily="18" charset="2"/>
              </a:rPr>
              <a:t>1  </a:t>
            </a:r>
            <a:r>
              <a:rPr lang="en-US" sz="2000" i="1"/>
              <a:t>B</a:t>
            </a:r>
            <a:r>
              <a:rPr lang="en-US" sz="2000"/>
              <a:t>1</a:t>
            </a:r>
          </a:p>
          <a:p>
            <a:endParaRPr lang="en-US" sz="2000"/>
          </a:p>
          <a:p>
            <a:r>
              <a:rPr lang="en-US" sz="2000"/>
              <a:t>Similarly</a:t>
            </a:r>
          </a:p>
          <a:p>
            <a:endParaRPr lang="en-US" sz="2000"/>
          </a:p>
          <a:p>
            <a:r>
              <a:rPr lang="en-US" sz="2000" i="1"/>
              <a:t>C</a:t>
            </a:r>
            <a:r>
              <a:rPr lang="en-US" sz="2000"/>
              <a:t>2 = </a:t>
            </a:r>
            <a:r>
              <a:rPr lang="en-US" sz="2000" i="1"/>
              <a:t>C</a:t>
            </a:r>
            <a:r>
              <a:rPr lang="en-US" sz="2000"/>
              <a:t>1</a:t>
            </a:r>
            <a:r>
              <a:rPr lang="en-US" sz="2000" i="1"/>
              <a:t>A</a:t>
            </a:r>
            <a:r>
              <a:rPr lang="en-US" sz="2000"/>
              <a:t>2 + </a:t>
            </a:r>
            <a:r>
              <a:rPr lang="en-US" sz="2000" i="1"/>
              <a:t>C</a:t>
            </a:r>
            <a:r>
              <a:rPr lang="en-US" sz="2000"/>
              <a:t>1</a:t>
            </a:r>
            <a:r>
              <a:rPr lang="en-US" sz="2000" i="1"/>
              <a:t>B</a:t>
            </a:r>
            <a:r>
              <a:rPr lang="en-US" sz="2000"/>
              <a:t>2 + </a:t>
            </a:r>
            <a:r>
              <a:rPr lang="en-US" sz="2000" i="1"/>
              <a:t>A</a:t>
            </a:r>
            <a:r>
              <a:rPr lang="en-US" sz="2000"/>
              <a:t>2</a:t>
            </a:r>
            <a:r>
              <a:rPr lang="en-US" sz="2000" i="1"/>
              <a:t>B</a:t>
            </a:r>
            <a:r>
              <a:rPr lang="en-US" sz="2000"/>
              <a:t>2				(4.22)</a:t>
            </a:r>
          </a:p>
          <a:p>
            <a:endParaRPr lang="en-US" sz="2000"/>
          </a:p>
          <a:p>
            <a:r>
              <a:rPr lang="en-US" sz="2000">
                <a:sym typeface="Symbol" pitchFamily="18" charset="2"/>
              </a:rPr>
              <a:t>2 = </a:t>
            </a:r>
            <a:r>
              <a:rPr lang="en-US" sz="2000" i="1"/>
              <a:t>C</a:t>
            </a:r>
            <a:r>
              <a:rPr lang="en-US" sz="2000"/>
              <a:t>1 </a:t>
            </a:r>
            <a:r>
              <a:rPr lang="en-US" sz="2000">
                <a:sym typeface="Symbol" pitchFamily="18" charset="2"/>
              </a:rPr>
              <a:t> </a:t>
            </a:r>
            <a:r>
              <a:rPr lang="en-US" sz="2000" i="1">
                <a:sym typeface="Symbol" pitchFamily="18" charset="2"/>
              </a:rPr>
              <a:t>A</a:t>
            </a:r>
            <a:r>
              <a:rPr lang="en-US" sz="2000">
                <a:sym typeface="Symbol" pitchFamily="18" charset="2"/>
              </a:rPr>
              <a:t>2  </a:t>
            </a:r>
            <a:r>
              <a:rPr lang="en-US" sz="2000" i="1"/>
              <a:t>B</a:t>
            </a:r>
            <a:r>
              <a:rPr lang="en-US" sz="2000"/>
              <a:t>2</a:t>
            </a:r>
            <a:r>
              <a:rPr lang="en-US" sz="2000">
                <a:sym typeface="Symbol" pitchFamily="18" charset="2"/>
              </a:rPr>
              <a:t> 	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Add Time for SN7482 Adder Circuits</a:t>
            </a:r>
          </a:p>
        </p:txBody>
      </p:sp>
      <p:sp>
        <p:nvSpPr>
          <p:cNvPr id="107523" name="Text Box 3"/>
          <p:cNvSpPr txBox="1">
            <a:spLocks noChangeArrowheads="1"/>
          </p:cNvSpPr>
          <p:nvPr/>
        </p:nvSpPr>
        <p:spPr bwMode="auto">
          <a:xfrm>
            <a:off x="1736725" y="1843088"/>
            <a:ext cx="4373563" cy="344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000"/>
              <a:t>SN7482 propagation delays</a:t>
            </a:r>
          </a:p>
          <a:p>
            <a:endParaRPr lang="en-US" sz="2000"/>
          </a:p>
          <a:p>
            <a:r>
              <a:rPr lang="en-US" sz="2000"/>
              <a:t>	</a:t>
            </a:r>
            <a:r>
              <a:rPr lang="en-US" sz="2000" i="1"/>
              <a:t>t</a:t>
            </a:r>
            <a:r>
              <a:rPr lang="en-US" sz="2000" baseline="-25000">
                <a:sym typeface="Symbol" pitchFamily="18" charset="2"/>
              </a:rPr>
              <a:t>1</a:t>
            </a:r>
            <a:r>
              <a:rPr lang="en-US" sz="2000"/>
              <a:t>   = 5 </a:t>
            </a:r>
            <a:r>
              <a:rPr lang="en-US" sz="2000" i="1"/>
              <a:t>t</a:t>
            </a:r>
            <a:r>
              <a:rPr lang="en-US" sz="2000" baseline="-25000"/>
              <a:t>gate</a:t>
            </a:r>
            <a:endParaRPr lang="en-US" sz="2000"/>
          </a:p>
          <a:p>
            <a:r>
              <a:rPr lang="en-US" sz="2000"/>
              <a:t>	</a:t>
            </a:r>
            <a:r>
              <a:rPr lang="en-US" sz="2000" i="1"/>
              <a:t>t</a:t>
            </a:r>
            <a:r>
              <a:rPr lang="en-US" sz="2000" baseline="-25000"/>
              <a:t>C1   </a:t>
            </a:r>
            <a:r>
              <a:rPr lang="en-US" sz="2000"/>
              <a:t> = 2 </a:t>
            </a:r>
            <a:r>
              <a:rPr lang="en-US" sz="2000" i="1"/>
              <a:t>t</a:t>
            </a:r>
            <a:r>
              <a:rPr lang="en-US" sz="2000" baseline="-25000"/>
              <a:t>gate</a:t>
            </a:r>
          </a:p>
          <a:p>
            <a:r>
              <a:rPr lang="en-US" sz="2000"/>
              <a:t>	</a:t>
            </a:r>
            <a:r>
              <a:rPr lang="en-US" sz="2000" i="1"/>
              <a:t>t</a:t>
            </a:r>
            <a:r>
              <a:rPr lang="en-US" sz="2000" baseline="-25000">
                <a:sym typeface="Symbol" pitchFamily="18" charset="2"/>
              </a:rPr>
              <a:t>2</a:t>
            </a:r>
            <a:r>
              <a:rPr lang="en-US" sz="2000"/>
              <a:t>   = 6 </a:t>
            </a:r>
            <a:r>
              <a:rPr lang="en-US" sz="2000" i="1"/>
              <a:t>t</a:t>
            </a:r>
            <a:r>
              <a:rPr lang="en-US" sz="2000" baseline="-25000"/>
              <a:t>gate</a:t>
            </a:r>
            <a:endParaRPr lang="en-US" sz="2000"/>
          </a:p>
          <a:p>
            <a:r>
              <a:rPr lang="en-US" sz="2000"/>
              <a:t>	</a:t>
            </a:r>
            <a:r>
              <a:rPr lang="en-US" sz="2000" i="1"/>
              <a:t>t</a:t>
            </a:r>
            <a:r>
              <a:rPr lang="en-US" sz="2000" baseline="-25000"/>
              <a:t>C2</a:t>
            </a:r>
            <a:r>
              <a:rPr lang="en-US" sz="2000"/>
              <a:t>   = 4 </a:t>
            </a:r>
            <a:r>
              <a:rPr lang="en-US" sz="2000" i="1"/>
              <a:t>t</a:t>
            </a:r>
            <a:r>
              <a:rPr lang="en-US" sz="2000" baseline="-25000"/>
              <a:t>gate</a:t>
            </a:r>
          </a:p>
          <a:p>
            <a:endParaRPr lang="en-US" sz="2000"/>
          </a:p>
          <a:p>
            <a:r>
              <a:rPr lang="en-US" sz="2000"/>
              <a:t>SN7482-based ripple-carry adder (</a:t>
            </a:r>
            <a:r>
              <a:rPr lang="en-US" sz="2000" i="1"/>
              <a:t>n</a:t>
            </a:r>
            <a:r>
              <a:rPr lang="en-US" sz="2000"/>
              <a:t>-bits)</a:t>
            </a:r>
          </a:p>
          <a:p>
            <a:endParaRPr lang="en-US" sz="2000"/>
          </a:p>
          <a:p>
            <a:r>
              <a:rPr lang="en-US" sz="2000"/>
              <a:t>	 </a:t>
            </a:r>
            <a:r>
              <a:rPr lang="en-US" sz="2000" i="1"/>
              <a:t>t</a:t>
            </a:r>
            <a:r>
              <a:rPr lang="en-US" sz="2000" baseline="-25000"/>
              <a:t>add  </a:t>
            </a:r>
            <a:r>
              <a:rPr lang="en-US" sz="2000"/>
              <a:t>= (2</a:t>
            </a:r>
            <a:r>
              <a:rPr lang="en-US" sz="2000" i="1"/>
              <a:t>n</a:t>
            </a:r>
            <a:r>
              <a:rPr lang="en-US" sz="2000"/>
              <a:t> + 2)</a:t>
            </a:r>
            <a:r>
              <a:rPr lang="en-US" sz="2000" baseline="-25000"/>
              <a:t> </a:t>
            </a:r>
            <a:r>
              <a:rPr lang="en-US" sz="2000" i="1"/>
              <a:t>t</a:t>
            </a:r>
            <a:r>
              <a:rPr lang="en-US" sz="2000" baseline="-25000"/>
              <a:t>gate</a:t>
            </a:r>
            <a:endParaRPr lang="en-US" sz="2000"/>
          </a:p>
          <a:p>
            <a:r>
              <a:rPr lang="en-US" sz="2000"/>
              <a:t>	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SN7483 Four-Bit Adder Module</a:t>
            </a:r>
          </a:p>
        </p:txBody>
      </p:sp>
      <p:graphicFrame>
        <p:nvGraphicFramePr>
          <p:cNvPr id="91139" name="Object 3"/>
          <p:cNvGraphicFramePr>
            <a:graphicFrameLocks noChangeAspect="1"/>
          </p:cNvGraphicFramePr>
          <p:nvPr/>
        </p:nvGraphicFramePr>
        <p:xfrm>
          <a:off x="1905000" y="1600200"/>
          <a:ext cx="5486400" cy="4140200"/>
        </p:xfrm>
        <a:graphic>
          <a:graphicData uri="http://schemas.openxmlformats.org/presentationml/2006/ole">
            <p:oleObj spid="_x0000_s91139" name="VISIO" r:id="rId3" imgW="3262680" imgH="2462400" progId="Visio.Drawing.5">
              <p:embed/>
            </p:oleObj>
          </a:graphicData>
        </a:graphic>
      </p:graphicFrame>
      <p:sp>
        <p:nvSpPr>
          <p:cNvPr id="91140" name="Text Box 4"/>
          <p:cNvSpPr txBox="1">
            <a:spLocks noChangeArrowheads="1"/>
          </p:cNvSpPr>
          <p:nvPr/>
        </p:nvSpPr>
        <p:spPr bwMode="auto">
          <a:xfrm>
            <a:off x="3197225" y="5881688"/>
            <a:ext cx="2917825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000"/>
              <a:t>Package Pin Configuration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322" name="Object 2"/>
          <p:cNvGraphicFramePr>
            <a:graphicFrameLocks noChangeAspect="1"/>
          </p:cNvGraphicFramePr>
          <p:nvPr/>
        </p:nvGraphicFramePr>
        <p:xfrm>
          <a:off x="1066800" y="1828800"/>
          <a:ext cx="6858000" cy="4052888"/>
        </p:xfrm>
        <a:graphic>
          <a:graphicData uri="http://schemas.openxmlformats.org/presentationml/2006/ole">
            <p:oleObj spid="_x0000_s56322" name="VISIO" r:id="rId3" imgW="2297520" imgH="1344960" progId="Visio.Drawing.5">
              <p:embed/>
            </p:oleObj>
          </a:graphicData>
        </a:graphic>
      </p:graphicFrame>
      <p:sp>
        <p:nvSpPr>
          <p:cNvPr id="56323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Decoders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SN7483 Four-Bit Adder Module -- Logic Diagram</a:t>
            </a:r>
          </a:p>
        </p:txBody>
      </p:sp>
      <p:graphicFrame>
        <p:nvGraphicFramePr>
          <p:cNvPr id="92163" name="Object 3"/>
          <p:cNvGraphicFramePr>
            <a:graphicFrameLocks noChangeAspect="1"/>
          </p:cNvGraphicFramePr>
          <p:nvPr/>
        </p:nvGraphicFramePr>
        <p:xfrm>
          <a:off x="2743200" y="1524000"/>
          <a:ext cx="3427413" cy="5022850"/>
        </p:xfrm>
        <a:graphic>
          <a:graphicData uri="http://schemas.openxmlformats.org/presentationml/2006/ole">
            <p:oleObj spid="_x0000_s92163" name="VISIO" r:id="rId3" imgW="4151520" imgH="608184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SN7483 Four-Bit Adder -- Logic Equations</a:t>
            </a:r>
            <a:endParaRPr lang="en-US"/>
          </a:p>
        </p:txBody>
      </p:sp>
      <p:sp>
        <p:nvSpPr>
          <p:cNvPr id="98307" name="Text Box 3"/>
          <p:cNvSpPr txBox="1">
            <a:spLocks noChangeArrowheads="1"/>
          </p:cNvSpPr>
          <p:nvPr/>
        </p:nvSpPr>
        <p:spPr bwMode="auto">
          <a:xfrm>
            <a:off x="1431925" y="2090738"/>
            <a:ext cx="6394450" cy="4211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1800" i="1"/>
              <a:t>Pi</a:t>
            </a:r>
            <a:r>
              <a:rPr lang="en-US" sz="1800"/>
              <a:t> = (</a:t>
            </a:r>
            <a:r>
              <a:rPr lang="en-US" sz="1800" i="1"/>
              <a:t>BiAi</a:t>
            </a:r>
            <a:r>
              <a:rPr lang="en-US" sz="1800"/>
              <a:t>)</a:t>
            </a:r>
            <a:r>
              <a:rPr lang="en-US" sz="1800">
                <a:sym typeface="Symbol" pitchFamily="18" charset="2"/>
              </a:rPr>
              <a:t>(</a:t>
            </a:r>
            <a:r>
              <a:rPr lang="en-US" sz="1800" i="1">
                <a:sym typeface="Symbol" pitchFamily="18" charset="2"/>
              </a:rPr>
              <a:t>Ai + Bi</a:t>
            </a:r>
            <a:r>
              <a:rPr lang="en-US" sz="1800">
                <a:sym typeface="Symbol" pitchFamily="18" charset="2"/>
              </a:rPr>
              <a:t>)</a:t>
            </a:r>
          </a:p>
          <a:p>
            <a:r>
              <a:rPr lang="en-US" sz="1800">
                <a:sym typeface="Symbol" pitchFamily="18" charset="2"/>
              </a:rPr>
              <a:t>     = (</a:t>
            </a:r>
            <a:r>
              <a:rPr lang="en-US" sz="1800" i="1">
                <a:sym typeface="Symbol" pitchFamily="18" charset="2"/>
              </a:rPr>
              <a:t>Ai</a:t>
            </a:r>
            <a:r>
              <a:rPr lang="en-US" sz="1800">
                <a:sym typeface="Symbol" pitchFamily="18" charset="2"/>
              </a:rPr>
              <a:t> + </a:t>
            </a:r>
            <a:r>
              <a:rPr lang="en-US" sz="1800" i="1">
                <a:sym typeface="Symbol" pitchFamily="18" charset="2"/>
              </a:rPr>
              <a:t>Bi</a:t>
            </a:r>
            <a:r>
              <a:rPr lang="en-US" sz="1800">
                <a:sym typeface="Symbol" pitchFamily="18" charset="2"/>
              </a:rPr>
              <a:t>)(</a:t>
            </a:r>
            <a:r>
              <a:rPr lang="en-US" sz="1800" i="1">
                <a:sym typeface="Symbol" pitchFamily="18" charset="2"/>
              </a:rPr>
              <a:t>Ai</a:t>
            </a:r>
            <a:r>
              <a:rPr lang="en-US" sz="1800">
                <a:sym typeface="Symbol" pitchFamily="18" charset="2"/>
              </a:rPr>
              <a:t> + </a:t>
            </a:r>
            <a:r>
              <a:rPr lang="en-US" sz="1800" i="1">
                <a:sym typeface="Symbol" pitchFamily="18" charset="2"/>
              </a:rPr>
              <a:t>Bi</a:t>
            </a:r>
            <a:r>
              <a:rPr lang="en-US" sz="1800">
                <a:sym typeface="Symbol" pitchFamily="18" charset="2"/>
              </a:rPr>
              <a:t>)</a:t>
            </a:r>
          </a:p>
          <a:p>
            <a:r>
              <a:rPr lang="en-US" sz="1800">
                <a:sym typeface="Symbol" pitchFamily="18" charset="2"/>
              </a:rPr>
              <a:t>     = </a:t>
            </a:r>
            <a:r>
              <a:rPr lang="en-US" sz="1800" i="1">
                <a:sym typeface="Symbol" pitchFamily="18" charset="2"/>
              </a:rPr>
              <a:t>Ai </a:t>
            </a:r>
            <a:r>
              <a:rPr lang="en-US" sz="1800">
                <a:sym typeface="Symbol" pitchFamily="18" charset="2"/>
              </a:rPr>
              <a:t> </a:t>
            </a:r>
            <a:r>
              <a:rPr lang="en-US" sz="1800" i="1">
                <a:sym typeface="Symbol" pitchFamily="18" charset="2"/>
              </a:rPr>
              <a:t>Bi					   </a:t>
            </a:r>
            <a:r>
              <a:rPr lang="en-US" sz="1800">
                <a:sym typeface="Symbol" pitchFamily="18" charset="2"/>
              </a:rPr>
              <a:t>(4.24)</a:t>
            </a:r>
            <a:endParaRPr lang="en-US" sz="1800" i="1">
              <a:sym typeface="Symbol" pitchFamily="18" charset="2"/>
            </a:endParaRPr>
          </a:p>
          <a:p>
            <a:endParaRPr lang="en-US" sz="1800" i="1">
              <a:sym typeface="Symbol" pitchFamily="18" charset="2"/>
            </a:endParaRPr>
          </a:p>
          <a:p>
            <a:r>
              <a:rPr lang="en-US" sz="1800">
                <a:sym typeface="Symbol" pitchFamily="18" charset="2"/>
              </a:rPr>
              <a:t></a:t>
            </a:r>
            <a:r>
              <a:rPr lang="en-US" sz="1800" i="1">
                <a:sym typeface="Symbol" pitchFamily="18" charset="2"/>
              </a:rPr>
              <a:t>i = Pi </a:t>
            </a:r>
            <a:r>
              <a:rPr lang="en-US" sz="1800">
                <a:sym typeface="Symbol" pitchFamily="18" charset="2"/>
              </a:rPr>
              <a:t> </a:t>
            </a:r>
            <a:r>
              <a:rPr lang="en-US" sz="1800" i="1">
                <a:sym typeface="Symbol" pitchFamily="18" charset="2"/>
              </a:rPr>
              <a:t>Ci-1</a:t>
            </a:r>
          </a:p>
          <a:p>
            <a:r>
              <a:rPr lang="en-US" sz="1800" i="1">
                <a:sym typeface="Symbol" pitchFamily="18" charset="2"/>
              </a:rPr>
              <a:t>     = Ai </a:t>
            </a:r>
            <a:r>
              <a:rPr lang="en-US" sz="1800">
                <a:sym typeface="Symbol" pitchFamily="18" charset="2"/>
              </a:rPr>
              <a:t> </a:t>
            </a:r>
            <a:r>
              <a:rPr lang="en-US" sz="1800" i="1">
                <a:sym typeface="Symbol" pitchFamily="18" charset="2"/>
              </a:rPr>
              <a:t>Bi </a:t>
            </a:r>
            <a:r>
              <a:rPr lang="en-US" sz="1800">
                <a:sym typeface="Symbol" pitchFamily="18" charset="2"/>
              </a:rPr>
              <a:t> </a:t>
            </a:r>
            <a:r>
              <a:rPr lang="en-US" sz="1800" i="1">
                <a:sym typeface="Symbol" pitchFamily="18" charset="2"/>
              </a:rPr>
              <a:t>Ci-1				   </a:t>
            </a:r>
            <a:r>
              <a:rPr lang="en-US" sz="1800">
                <a:sym typeface="Symbol" pitchFamily="18" charset="2"/>
              </a:rPr>
              <a:t>(4.25)</a:t>
            </a:r>
          </a:p>
          <a:p>
            <a:endParaRPr lang="en-US" sz="1800">
              <a:sym typeface="Symbol" pitchFamily="18" charset="2"/>
            </a:endParaRPr>
          </a:p>
          <a:p>
            <a:r>
              <a:rPr lang="en-US" sz="1800" i="1">
                <a:sym typeface="Symbol" pitchFamily="18" charset="2"/>
              </a:rPr>
              <a:t>C</a:t>
            </a:r>
            <a:r>
              <a:rPr lang="en-US" sz="1800">
                <a:sym typeface="Symbol" pitchFamily="18" charset="2"/>
              </a:rPr>
              <a:t>1 = [</a:t>
            </a:r>
            <a:r>
              <a:rPr lang="en-US" sz="1800" i="1">
                <a:sym typeface="Symbol" pitchFamily="18" charset="2"/>
              </a:rPr>
              <a:t>C</a:t>
            </a:r>
            <a:r>
              <a:rPr lang="en-US" sz="1800">
                <a:sym typeface="Symbol" pitchFamily="18" charset="2"/>
              </a:rPr>
              <a:t>0(</a:t>
            </a:r>
            <a:r>
              <a:rPr lang="en-US" sz="1800" i="1">
                <a:sym typeface="Symbol" pitchFamily="18" charset="2"/>
              </a:rPr>
              <a:t>A</a:t>
            </a:r>
            <a:r>
              <a:rPr lang="en-US" sz="1800">
                <a:sym typeface="Symbol" pitchFamily="18" charset="2"/>
              </a:rPr>
              <a:t>1</a:t>
            </a:r>
            <a:r>
              <a:rPr lang="en-US" sz="1800" i="1">
                <a:sym typeface="Symbol" pitchFamily="18" charset="2"/>
              </a:rPr>
              <a:t>B</a:t>
            </a:r>
            <a:r>
              <a:rPr lang="en-US" sz="1800">
                <a:sym typeface="Symbol" pitchFamily="18" charset="2"/>
              </a:rPr>
              <a:t>1) +  (</a:t>
            </a:r>
            <a:r>
              <a:rPr lang="en-US" sz="1800" i="1">
                <a:sym typeface="Symbol" pitchFamily="18" charset="2"/>
              </a:rPr>
              <a:t>A</a:t>
            </a:r>
            <a:r>
              <a:rPr lang="en-US" sz="1800">
                <a:sym typeface="Symbol" pitchFamily="18" charset="2"/>
              </a:rPr>
              <a:t>1 + </a:t>
            </a:r>
            <a:r>
              <a:rPr lang="en-US" sz="1800" i="1">
                <a:sym typeface="Symbol" pitchFamily="18" charset="2"/>
              </a:rPr>
              <a:t>B</a:t>
            </a:r>
            <a:r>
              <a:rPr lang="en-US" sz="1800">
                <a:sym typeface="Symbol" pitchFamily="18" charset="2"/>
              </a:rPr>
              <a:t>1)]</a:t>
            </a:r>
          </a:p>
          <a:p>
            <a:r>
              <a:rPr lang="en-US" sz="1800">
                <a:sym typeface="Symbol" pitchFamily="18" charset="2"/>
              </a:rPr>
              <a:t>      = [</a:t>
            </a:r>
            <a:r>
              <a:rPr lang="en-US" sz="1800" i="1">
                <a:sym typeface="Symbol" pitchFamily="18" charset="2"/>
              </a:rPr>
              <a:t>C</a:t>
            </a:r>
            <a:r>
              <a:rPr lang="en-US" sz="1800">
                <a:sym typeface="Symbol" pitchFamily="18" charset="2"/>
              </a:rPr>
              <a:t>0(</a:t>
            </a:r>
            <a:r>
              <a:rPr lang="en-US" sz="1800" i="1">
                <a:sym typeface="Symbol" pitchFamily="18" charset="2"/>
              </a:rPr>
              <a:t>A</a:t>
            </a:r>
            <a:r>
              <a:rPr lang="en-US" sz="1800">
                <a:sym typeface="Symbol" pitchFamily="18" charset="2"/>
              </a:rPr>
              <a:t>1</a:t>
            </a:r>
            <a:r>
              <a:rPr lang="en-US" sz="1800" i="1">
                <a:sym typeface="Symbol" pitchFamily="18" charset="2"/>
              </a:rPr>
              <a:t>B</a:t>
            </a:r>
            <a:r>
              <a:rPr lang="en-US" sz="1800">
                <a:sym typeface="Symbol" pitchFamily="18" charset="2"/>
              </a:rPr>
              <a:t>1)](</a:t>
            </a:r>
            <a:r>
              <a:rPr lang="en-US" sz="1800" i="1">
                <a:sym typeface="Symbol" pitchFamily="18" charset="2"/>
              </a:rPr>
              <a:t>A</a:t>
            </a:r>
            <a:r>
              <a:rPr lang="en-US" sz="1800">
                <a:sym typeface="Symbol" pitchFamily="18" charset="2"/>
              </a:rPr>
              <a:t>1 + </a:t>
            </a:r>
            <a:r>
              <a:rPr lang="en-US" sz="1800" i="1">
                <a:sym typeface="Symbol" pitchFamily="18" charset="2"/>
              </a:rPr>
              <a:t>B</a:t>
            </a:r>
            <a:r>
              <a:rPr lang="en-US" sz="1800">
                <a:sym typeface="Symbol" pitchFamily="18" charset="2"/>
              </a:rPr>
              <a:t>1)</a:t>
            </a:r>
          </a:p>
          <a:p>
            <a:r>
              <a:rPr lang="en-US" sz="1800">
                <a:sym typeface="Symbol" pitchFamily="18" charset="2"/>
              </a:rPr>
              <a:t>      = (</a:t>
            </a:r>
            <a:r>
              <a:rPr lang="en-US" sz="1800" i="1">
                <a:sym typeface="Symbol" pitchFamily="18" charset="2"/>
              </a:rPr>
              <a:t>C</a:t>
            </a:r>
            <a:r>
              <a:rPr lang="en-US" sz="1800">
                <a:sym typeface="Symbol" pitchFamily="18" charset="2"/>
              </a:rPr>
              <a:t>0+(</a:t>
            </a:r>
            <a:r>
              <a:rPr lang="en-US" sz="1800" i="1">
                <a:sym typeface="Symbol" pitchFamily="18" charset="2"/>
              </a:rPr>
              <a:t>A</a:t>
            </a:r>
            <a:r>
              <a:rPr lang="en-US" sz="1800">
                <a:sym typeface="Symbol" pitchFamily="18" charset="2"/>
              </a:rPr>
              <a:t>1</a:t>
            </a:r>
            <a:r>
              <a:rPr lang="en-US" sz="1800" i="1">
                <a:sym typeface="Symbol" pitchFamily="18" charset="2"/>
              </a:rPr>
              <a:t>B</a:t>
            </a:r>
            <a:r>
              <a:rPr lang="en-US" sz="1800">
                <a:sym typeface="Symbol" pitchFamily="18" charset="2"/>
              </a:rPr>
              <a:t>1))(</a:t>
            </a:r>
            <a:r>
              <a:rPr lang="en-US" sz="1800" i="1">
                <a:sym typeface="Symbol" pitchFamily="18" charset="2"/>
              </a:rPr>
              <a:t>A</a:t>
            </a:r>
            <a:r>
              <a:rPr lang="en-US" sz="1800">
                <a:sym typeface="Symbol" pitchFamily="18" charset="2"/>
              </a:rPr>
              <a:t>1 + </a:t>
            </a:r>
            <a:r>
              <a:rPr lang="en-US" sz="1800" i="1">
                <a:sym typeface="Symbol" pitchFamily="18" charset="2"/>
              </a:rPr>
              <a:t>B</a:t>
            </a:r>
            <a:r>
              <a:rPr lang="en-US" sz="1800">
                <a:sym typeface="Symbol" pitchFamily="18" charset="2"/>
              </a:rPr>
              <a:t>1)</a:t>
            </a:r>
          </a:p>
          <a:p>
            <a:r>
              <a:rPr lang="en-US" sz="1800">
                <a:sym typeface="Symbol" pitchFamily="18" charset="2"/>
              </a:rPr>
              <a:t>      = </a:t>
            </a:r>
            <a:r>
              <a:rPr lang="en-US" sz="1800" i="1">
                <a:sym typeface="Symbol" pitchFamily="18" charset="2"/>
              </a:rPr>
              <a:t>C</a:t>
            </a:r>
            <a:r>
              <a:rPr lang="en-US" sz="1800">
                <a:sym typeface="Symbol" pitchFamily="18" charset="2"/>
              </a:rPr>
              <a:t>0</a:t>
            </a:r>
            <a:r>
              <a:rPr lang="en-US" sz="1800" i="1">
                <a:sym typeface="Symbol" pitchFamily="18" charset="2"/>
              </a:rPr>
              <a:t>A</a:t>
            </a:r>
            <a:r>
              <a:rPr lang="en-US" sz="1800">
                <a:sym typeface="Symbol" pitchFamily="18" charset="2"/>
              </a:rPr>
              <a:t>1 + </a:t>
            </a:r>
            <a:r>
              <a:rPr lang="en-US" sz="1800" i="1">
                <a:sym typeface="Symbol" pitchFamily="18" charset="2"/>
              </a:rPr>
              <a:t>C</a:t>
            </a:r>
            <a:r>
              <a:rPr lang="en-US" sz="1800">
                <a:sym typeface="Symbol" pitchFamily="18" charset="2"/>
              </a:rPr>
              <a:t>0</a:t>
            </a:r>
            <a:r>
              <a:rPr lang="en-US" sz="1800" i="1">
                <a:sym typeface="Symbol" pitchFamily="18" charset="2"/>
              </a:rPr>
              <a:t>B</a:t>
            </a:r>
            <a:r>
              <a:rPr lang="en-US" sz="1800">
                <a:sym typeface="Symbol" pitchFamily="18" charset="2"/>
              </a:rPr>
              <a:t>1 + </a:t>
            </a:r>
            <a:r>
              <a:rPr lang="en-US" sz="1800" i="1">
                <a:sym typeface="Symbol" pitchFamily="18" charset="2"/>
              </a:rPr>
              <a:t>A</a:t>
            </a:r>
            <a:r>
              <a:rPr lang="en-US" sz="1800">
                <a:sym typeface="Symbol" pitchFamily="18" charset="2"/>
              </a:rPr>
              <a:t>1</a:t>
            </a:r>
            <a:r>
              <a:rPr lang="en-US" sz="1800" i="1">
                <a:sym typeface="Symbol" pitchFamily="18" charset="2"/>
              </a:rPr>
              <a:t>B</a:t>
            </a:r>
            <a:r>
              <a:rPr lang="en-US" sz="1800">
                <a:sym typeface="Symbol" pitchFamily="18" charset="2"/>
              </a:rPr>
              <a:t>1			   	   (4.26)</a:t>
            </a:r>
          </a:p>
          <a:p>
            <a:endParaRPr lang="en-US" sz="1800">
              <a:sym typeface="Symbol" pitchFamily="18" charset="2"/>
            </a:endParaRPr>
          </a:p>
          <a:p>
            <a:r>
              <a:rPr lang="en-US" sz="1800">
                <a:sym typeface="Symbol" pitchFamily="18" charset="2"/>
              </a:rPr>
              <a:t>Similarly</a:t>
            </a:r>
          </a:p>
          <a:p>
            <a:endParaRPr lang="en-US" sz="1800">
              <a:sym typeface="Symbol" pitchFamily="18" charset="2"/>
            </a:endParaRPr>
          </a:p>
          <a:p>
            <a:r>
              <a:rPr lang="en-US" sz="1800" i="1">
                <a:sym typeface="Symbol" pitchFamily="18" charset="2"/>
              </a:rPr>
              <a:t>C</a:t>
            </a:r>
            <a:r>
              <a:rPr lang="en-US" sz="1800">
                <a:sym typeface="Symbol" pitchFamily="18" charset="2"/>
              </a:rPr>
              <a:t>i = </a:t>
            </a:r>
            <a:r>
              <a:rPr lang="en-US" sz="1800" i="1">
                <a:sym typeface="Symbol" pitchFamily="18" charset="2"/>
              </a:rPr>
              <a:t>C</a:t>
            </a:r>
            <a:r>
              <a:rPr lang="en-US" sz="1800">
                <a:sym typeface="Symbol" pitchFamily="18" charset="2"/>
              </a:rPr>
              <a:t>i-1</a:t>
            </a:r>
            <a:r>
              <a:rPr lang="en-US" sz="1800" i="1">
                <a:sym typeface="Symbol" pitchFamily="18" charset="2"/>
              </a:rPr>
              <a:t>A</a:t>
            </a:r>
            <a:r>
              <a:rPr lang="en-US" sz="1800">
                <a:sym typeface="Symbol" pitchFamily="18" charset="2"/>
              </a:rPr>
              <a:t>i + </a:t>
            </a:r>
            <a:r>
              <a:rPr lang="en-US" sz="1800" i="1">
                <a:sym typeface="Symbol" pitchFamily="18" charset="2"/>
              </a:rPr>
              <a:t>C</a:t>
            </a:r>
            <a:r>
              <a:rPr lang="en-US" sz="1800">
                <a:sym typeface="Symbol" pitchFamily="18" charset="2"/>
              </a:rPr>
              <a:t>i-1</a:t>
            </a:r>
            <a:r>
              <a:rPr lang="en-US" sz="1800" i="1">
                <a:sym typeface="Symbol" pitchFamily="18" charset="2"/>
              </a:rPr>
              <a:t>B</a:t>
            </a:r>
            <a:r>
              <a:rPr lang="en-US" sz="1800">
                <a:sym typeface="Symbol" pitchFamily="18" charset="2"/>
              </a:rPr>
              <a:t>i + </a:t>
            </a:r>
            <a:r>
              <a:rPr lang="en-US" sz="1800" i="1">
                <a:sym typeface="Symbol" pitchFamily="18" charset="2"/>
              </a:rPr>
              <a:t>A</a:t>
            </a:r>
            <a:r>
              <a:rPr lang="en-US" sz="1800">
                <a:sym typeface="Symbol" pitchFamily="18" charset="2"/>
              </a:rPr>
              <a:t>i</a:t>
            </a:r>
            <a:r>
              <a:rPr lang="en-US" sz="1800" i="1">
                <a:sym typeface="Symbol" pitchFamily="18" charset="2"/>
              </a:rPr>
              <a:t>B</a:t>
            </a:r>
            <a:r>
              <a:rPr lang="en-US" sz="1800">
                <a:sym typeface="Symbol" pitchFamily="18" charset="2"/>
              </a:rPr>
              <a:t>i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Add Times for SN7483 Adder Circuits</a:t>
            </a:r>
          </a:p>
        </p:txBody>
      </p:sp>
      <p:sp>
        <p:nvSpPr>
          <p:cNvPr id="108547" name="Text Box 3"/>
          <p:cNvSpPr txBox="1">
            <a:spLocks noChangeArrowheads="1"/>
          </p:cNvSpPr>
          <p:nvPr/>
        </p:nvSpPr>
        <p:spPr bwMode="auto">
          <a:xfrm>
            <a:off x="1736725" y="1766888"/>
            <a:ext cx="4587875" cy="384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000"/>
              <a:t>SN7483 propagation delays</a:t>
            </a:r>
          </a:p>
          <a:p>
            <a:endParaRPr lang="en-US" sz="2000"/>
          </a:p>
          <a:p>
            <a:r>
              <a:rPr lang="en-US" sz="2000"/>
              <a:t>	</a:t>
            </a:r>
            <a:r>
              <a:rPr lang="en-US" sz="2000" i="1"/>
              <a:t>t</a:t>
            </a:r>
            <a:r>
              <a:rPr lang="en-US" sz="2000" baseline="-25000">
                <a:sym typeface="Symbol" pitchFamily="18" charset="2"/>
              </a:rPr>
              <a:t>1</a:t>
            </a:r>
            <a:r>
              <a:rPr lang="en-US" sz="2000"/>
              <a:t>   = 3 </a:t>
            </a:r>
            <a:r>
              <a:rPr lang="en-US" sz="2000" i="1"/>
              <a:t>t</a:t>
            </a:r>
            <a:r>
              <a:rPr lang="en-US" sz="2000" baseline="-25000"/>
              <a:t>gate</a:t>
            </a:r>
            <a:endParaRPr lang="en-US" sz="2000"/>
          </a:p>
          <a:p>
            <a:r>
              <a:rPr lang="en-US" sz="2000"/>
              <a:t>	</a:t>
            </a:r>
            <a:r>
              <a:rPr lang="en-US" sz="2000" i="1"/>
              <a:t>t</a:t>
            </a:r>
            <a:r>
              <a:rPr lang="en-US" sz="2000" baseline="-25000">
                <a:sym typeface="Symbol" pitchFamily="18" charset="2"/>
              </a:rPr>
              <a:t>2</a:t>
            </a:r>
            <a:r>
              <a:rPr lang="en-US" sz="2000"/>
              <a:t>   = </a:t>
            </a:r>
            <a:r>
              <a:rPr lang="en-US" sz="2000" i="1"/>
              <a:t>t</a:t>
            </a:r>
            <a:r>
              <a:rPr lang="en-US" sz="2000" baseline="-25000">
                <a:sym typeface="Symbol" pitchFamily="18" charset="2"/>
              </a:rPr>
              <a:t>3</a:t>
            </a:r>
            <a:r>
              <a:rPr lang="en-US" sz="2000"/>
              <a:t>  = </a:t>
            </a:r>
            <a:r>
              <a:rPr lang="en-US" sz="2000" i="1"/>
              <a:t>t</a:t>
            </a:r>
            <a:r>
              <a:rPr lang="en-US" sz="2000" baseline="-25000">
                <a:sym typeface="Symbol" pitchFamily="18" charset="2"/>
              </a:rPr>
              <a:t>4</a:t>
            </a:r>
            <a:r>
              <a:rPr lang="en-US" sz="2000"/>
              <a:t>  =  4 </a:t>
            </a:r>
            <a:r>
              <a:rPr lang="en-US" sz="2000" i="1"/>
              <a:t>t</a:t>
            </a:r>
            <a:r>
              <a:rPr lang="en-US" sz="2000" baseline="-25000"/>
              <a:t>gate</a:t>
            </a:r>
            <a:r>
              <a:rPr lang="en-US" sz="2000"/>
              <a:t> </a:t>
            </a:r>
          </a:p>
          <a:p>
            <a:r>
              <a:rPr lang="en-US" sz="2000"/>
              <a:t>	</a:t>
            </a:r>
            <a:r>
              <a:rPr lang="en-US" sz="2000" i="1"/>
              <a:t>t</a:t>
            </a:r>
            <a:r>
              <a:rPr lang="en-US" sz="2000" baseline="-25000"/>
              <a:t>C1   </a:t>
            </a:r>
            <a:r>
              <a:rPr lang="en-US" sz="2000"/>
              <a:t> = </a:t>
            </a:r>
            <a:r>
              <a:rPr lang="en-US" sz="2000" i="1"/>
              <a:t>t</a:t>
            </a:r>
            <a:r>
              <a:rPr lang="en-US" sz="2000" baseline="-25000"/>
              <a:t>C2</a:t>
            </a:r>
            <a:r>
              <a:rPr lang="en-US" sz="2000"/>
              <a:t> = </a:t>
            </a:r>
            <a:r>
              <a:rPr lang="en-US" sz="2000" i="1"/>
              <a:t>t</a:t>
            </a:r>
            <a:r>
              <a:rPr lang="en-US" sz="2000" baseline="-25000"/>
              <a:t>C3</a:t>
            </a:r>
            <a:r>
              <a:rPr lang="en-US" sz="2000"/>
              <a:t> = </a:t>
            </a:r>
            <a:r>
              <a:rPr lang="en-US" sz="2000" i="1"/>
              <a:t>t</a:t>
            </a:r>
            <a:r>
              <a:rPr lang="en-US" sz="2000" baseline="-25000"/>
              <a:t>C4</a:t>
            </a:r>
            <a:r>
              <a:rPr lang="en-US" sz="2000"/>
              <a:t> = 3 </a:t>
            </a:r>
            <a:r>
              <a:rPr lang="en-US" sz="2000" i="1"/>
              <a:t>t</a:t>
            </a:r>
            <a:r>
              <a:rPr lang="en-US" sz="2000" baseline="-25000"/>
              <a:t>gate</a:t>
            </a:r>
          </a:p>
          <a:p>
            <a:endParaRPr lang="en-US" sz="2000" baseline="-25000"/>
          </a:p>
          <a:p>
            <a:endParaRPr lang="en-US" sz="2000"/>
          </a:p>
          <a:p>
            <a:r>
              <a:rPr lang="en-US" sz="2000"/>
              <a:t>SN7483-based Ripple-Carry Adder (</a:t>
            </a:r>
            <a:r>
              <a:rPr lang="en-US" sz="2000" i="1"/>
              <a:t>n</a:t>
            </a:r>
            <a:r>
              <a:rPr lang="en-US" sz="2000"/>
              <a:t>-bits)</a:t>
            </a:r>
          </a:p>
          <a:p>
            <a:r>
              <a:rPr lang="en-US" sz="2000"/>
              <a:t>	</a:t>
            </a:r>
          </a:p>
          <a:p>
            <a:r>
              <a:rPr lang="en-US" sz="2000"/>
              <a:t>	</a:t>
            </a:r>
            <a:r>
              <a:rPr lang="en-US" sz="2000" i="1"/>
              <a:t>t</a:t>
            </a:r>
            <a:r>
              <a:rPr lang="en-US" sz="2000" baseline="-25000"/>
              <a:t>add  </a:t>
            </a:r>
            <a:r>
              <a:rPr lang="en-US" sz="2000"/>
              <a:t>= (3</a:t>
            </a:r>
            <a:r>
              <a:rPr lang="en-US" sz="2000" i="1"/>
              <a:t>m</a:t>
            </a:r>
            <a:r>
              <a:rPr lang="en-US" sz="2000"/>
              <a:t> + 1)</a:t>
            </a:r>
            <a:r>
              <a:rPr lang="en-US" sz="2000" baseline="-25000"/>
              <a:t> </a:t>
            </a:r>
            <a:r>
              <a:rPr lang="en-US" sz="2000" i="1"/>
              <a:t>t</a:t>
            </a:r>
            <a:r>
              <a:rPr lang="en-US" sz="2000" baseline="-25000"/>
              <a:t>gate</a:t>
            </a:r>
          </a:p>
          <a:p>
            <a:endParaRPr lang="en-US" sz="2000" baseline="-25000"/>
          </a:p>
          <a:p>
            <a:r>
              <a:rPr lang="en-US" sz="2000"/>
              <a:t>where </a:t>
            </a:r>
            <a:r>
              <a:rPr lang="en-US" sz="2000" i="1"/>
              <a:t>m</a:t>
            </a:r>
            <a:r>
              <a:rPr lang="en-US" sz="2000"/>
              <a:t> = </a:t>
            </a:r>
            <a:r>
              <a:rPr lang="en-US" sz="2000">
                <a:sym typeface="Symbol" pitchFamily="18" charset="2"/>
              </a:rPr>
              <a:t></a:t>
            </a:r>
            <a:r>
              <a:rPr lang="en-US" sz="2000" i="1">
                <a:sym typeface="Symbol" pitchFamily="18" charset="2"/>
              </a:rPr>
              <a:t>n</a:t>
            </a:r>
            <a:r>
              <a:rPr lang="en-US" sz="2000">
                <a:sym typeface="Symbol" pitchFamily="18" charset="2"/>
              </a:rPr>
              <a:t>/4.</a:t>
            </a:r>
            <a:endParaRPr lang="en-US" sz="2000"/>
          </a:p>
          <a:p>
            <a:endParaRPr lang="en-US" sz="2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Fully Parallel Three-Bit Adder</a:t>
            </a:r>
            <a:endParaRPr lang="en-US"/>
          </a:p>
        </p:txBody>
      </p:sp>
      <p:sp>
        <p:nvSpPr>
          <p:cNvPr id="96259" name="Text Box 3"/>
          <p:cNvSpPr txBox="1">
            <a:spLocks noChangeArrowheads="1"/>
          </p:cNvSpPr>
          <p:nvPr/>
        </p:nvSpPr>
        <p:spPr bwMode="auto">
          <a:xfrm>
            <a:off x="4251325" y="1819275"/>
            <a:ext cx="18415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endParaRPr lang="pt-BR"/>
          </a:p>
        </p:txBody>
      </p:sp>
      <p:sp>
        <p:nvSpPr>
          <p:cNvPr id="96260" name="Text Box 4"/>
          <p:cNvSpPr txBox="1">
            <a:spLocks noChangeArrowheads="1"/>
          </p:cNvSpPr>
          <p:nvPr/>
        </p:nvSpPr>
        <p:spPr bwMode="auto">
          <a:xfrm>
            <a:off x="838200" y="1447800"/>
            <a:ext cx="7321550" cy="822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i="1"/>
              <a:t>      c</a:t>
            </a:r>
            <a:r>
              <a:rPr lang="en-US" sz="2400" baseline="-25000"/>
              <a:t>0</a:t>
            </a:r>
            <a:r>
              <a:rPr lang="en-US" sz="2400" i="1"/>
              <a:t> = x</a:t>
            </a:r>
            <a:r>
              <a:rPr lang="en-US" sz="2400" baseline="-25000"/>
              <a:t>0</a:t>
            </a:r>
            <a:r>
              <a:rPr lang="en-US" sz="2400" i="1"/>
              <a:t>y</a:t>
            </a:r>
            <a:r>
              <a:rPr lang="en-US" sz="2400" baseline="-25000"/>
              <a:t>0</a:t>
            </a:r>
            <a:r>
              <a:rPr lang="en-US" sz="2400" i="1"/>
              <a:t>						</a:t>
            </a:r>
            <a:r>
              <a:rPr lang="en-US" sz="2400"/>
              <a:t>(4.30)</a:t>
            </a:r>
          </a:p>
          <a:p>
            <a:r>
              <a:rPr lang="en-US" sz="2400"/>
              <a:t>      </a:t>
            </a:r>
            <a:r>
              <a:rPr lang="en-US" sz="2400" i="1"/>
              <a:t>s</a:t>
            </a:r>
            <a:r>
              <a:rPr lang="en-US" sz="2400" baseline="-25000"/>
              <a:t>0</a:t>
            </a:r>
            <a:r>
              <a:rPr lang="en-US" sz="2400" i="1"/>
              <a:t> = x</a:t>
            </a:r>
            <a:r>
              <a:rPr lang="en-US" sz="2400" baseline="-25000"/>
              <a:t>0 </a:t>
            </a:r>
            <a:r>
              <a:rPr lang="en-US" sz="2400">
                <a:sym typeface="Symbol" pitchFamily="18" charset="2"/>
              </a:rPr>
              <a:t></a:t>
            </a:r>
            <a:r>
              <a:rPr lang="en-US" sz="2400" baseline="-25000"/>
              <a:t> </a:t>
            </a:r>
            <a:r>
              <a:rPr lang="en-US" sz="2400" i="1"/>
              <a:t>y</a:t>
            </a:r>
            <a:r>
              <a:rPr lang="en-US" sz="2400" baseline="-25000"/>
              <a:t>0</a:t>
            </a:r>
          </a:p>
        </p:txBody>
      </p:sp>
      <p:sp>
        <p:nvSpPr>
          <p:cNvPr id="96261" name="Text Box 5"/>
          <p:cNvSpPr txBox="1">
            <a:spLocks noChangeArrowheads="1"/>
          </p:cNvSpPr>
          <p:nvPr/>
        </p:nvSpPr>
        <p:spPr bwMode="auto">
          <a:xfrm>
            <a:off x="1219200" y="2438400"/>
            <a:ext cx="6864350" cy="191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i="1"/>
              <a:t>c</a:t>
            </a:r>
            <a:r>
              <a:rPr lang="en-US" sz="2400" baseline="-25000"/>
              <a:t>1</a:t>
            </a:r>
            <a:r>
              <a:rPr lang="en-US" sz="2400"/>
              <a:t> = </a:t>
            </a:r>
            <a:r>
              <a:rPr lang="en-US" sz="2400" i="1"/>
              <a:t>x</a:t>
            </a:r>
            <a:r>
              <a:rPr lang="en-US" sz="2400" baseline="-25000"/>
              <a:t>1</a:t>
            </a:r>
            <a:r>
              <a:rPr lang="en-US" sz="2400" i="1"/>
              <a:t>y</a:t>
            </a:r>
            <a:r>
              <a:rPr lang="en-US" sz="2400" baseline="-25000"/>
              <a:t>1</a:t>
            </a:r>
            <a:r>
              <a:rPr lang="en-US" sz="2400" i="1"/>
              <a:t>c</a:t>
            </a:r>
            <a:r>
              <a:rPr lang="en-US" sz="2400" baseline="-25000"/>
              <a:t>0</a:t>
            </a:r>
            <a:r>
              <a:rPr lang="en-US" sz="2400" i="1"/>
              <a:t>’+x</a:t>
            </a:r>
            <a:r>
              <a:rPr lang="en-US" sz="2400" baseline="-25000"/>
              <a:t>1</a:t>
            </a:r>
            <a:r>
              <a:rPr lang="en-US" sz="2400" i="1"/>
              <a:t>y</a:t>
            </a:r>
            <a:r>
              <a:rPr lang="en-US" sz="2400" baseline="-25000"/>
              <a:t>1</a:t>
            </a:r>
            <a:r>
              <a:rPr lang="en-US" sz="2400" i="1"/>
              <a:t>c</a:t>
            </a:r>
            <a:r>
              <a:rPr lang="en-US" sz="2400" baseline="-25000"/>
              <a:t>0</a:t>
            </a:r>
            <a:r>
              <a:rPr lang="en-US" sz="2400" i="1"/>
              <a:t>+x</a:t>
            </a:r>
            <a:r>
              <a:rPr lang="en-US" sz="2400" baseline="-25000"/>
              <a:t>1</a:t>
            </a:r>
            <a:r>
              <a:rPr lang="en-US" sz="2400" i="1"/>
              <a:t>y</a:t>
            </a:r>
            <a:r>
              <a:rPr lang="en-US" sz="2400" baseline="-25000"/>
              <a:t>1</a:t>
            </a:r>
            <a:r>
              <a:rPr lang="en-US" sz="2400" i="1"/>
              <a:t>’c</a:t>
            </a:r>
            <a:r>
              <a:rPr lang="en-US" sz="2400" baseline="-25000"/>
              <a:t>0</a:t>
            </a:r>
            <a:r>
              <a:rPr lang="en-US" sz="2400" i="1"/>
              <a:t>+x</a:t>
            </a:r>
            <a:r>
              <a:rPr lang="en-US" sz="2400" baseline="-25000"/>
              <a:t>1</a:t>
            </a:r>
            <a:r>
              <a:rPr lang="en-US" sz="2400" i="1"/>
              <a:t>’y</a:t>
            </a:r>
            <a:r>
              <a:rPr lang="en-US" sz="2400" baseline="-25000"/>
              <a:t>1</a:t>
            </a:r>
            <a:r>
              <a:rPr lang="en-US" sz="2400" i="1"/>
              <a:t>c</a:t>
            </a:r>
            <a:r>
              <a:rPr lang="en-US" sz="2400" baseline="-25000"/>
              <a:t>0</a:t>
            </a:r>
          </a:p>
          <a:p>
            <a:r>
              <a:rPr lang="en-US" sz="2400"/>
              <a:t>    = </a:t>
            </a:r>
            <a:r>
              <a:rPr lang="en-US" sz="2400" i="1"/>
              <a:t>x</a:t>
            </a:r>
            <a:r>
              <a:rPr lang="en-US" sz="2400" baseline="-25000"/>
              <a:t>1</a:t>
            </a:r>
            <a:r>
              <a:rPr lang="en-US" sz="2400" i="1"/>
              <a:t>y</a:t>
            </a:r>
            <a:r>
              <a:rPr lang="en-US" sz="2400" baseline="-25000"/>
              <a:t>1</a:t>
            </a:r>
            <a:r>
              <a:rPr lang="en-US" sz="2400"/>
              <a:t>+(</a:t>
            </a:r>
            <a:r>
              <a:rPr lang="en-US" sz="2400" i="1"/>
              <a:t>x</a:t>
            </a:r>
            <a:r>
              <a:rPr lang="en-US" sz="2400" baseline="-25000"/>
              <a:t>1</a:t>
            </a:r>
            <a:r>
              <a:rPr lang="en-US" sz="2400">
                <a:sym typeface="Symbol" pitchFamily="18" charset="2"/>
              </a:rPr>
              <a:t></a:t>
            </a:r>
            <a:r>
              <a:rPr lang="en-US" sz="2400" i="1"/>
              <a:t>y</a:t>
            </a:r>
            <a:r>
              <a:rPr lang="en-US" sz="2400" baseline="-25000"/>
              <a:t>1</a:t>
            </a:r>
            <a:r>
              <a:rPr lang="en-US" sz="2400"/>
              <a:t>)</a:t>
            </a:r>
            <a:r>
              <a:rPr lang="en-US" sz="2400" i="1"/>
              <a:t>c</a:t>
            </a:r>
            <a:r>
              <a:rPr lang="en-US" sz="2400" baseline="-25000"/>
              <a:t>0</a:t>
            </a:r>
          </a:p>
          <a:p>
            <a:r>
              <a:rPr lang="en-US" sz="2400" baseline="-25000"/>
              <a:t>      </a:t>
            </a:r>
            <a:r>
              <a:rPr lang="en-US" sz="2400"/>
              <a:t>= </a:t>
            </a:r>
            <a:r>
              <a:rPr lang="en-US" sz="2400" i="1"/>
              <a:t>x</a:t>
            </a:r>
            <a:r>
              <a:rPr lang="en-US" sz="2400" baseline="-25000"/>
              <a:t>1</a:t>
            </a:r>
            <a:r>
              <a:rPr lang="en-US" sz="2400" i="1"/>
              <a:t>y</a:t>
            </a:r>
            <a:r>
              <a:rPr lang="en-US" sz="2400" baseline="-25000"/>
              <a:t>1</a:t>
            </a:r>
            <a:r>
              <a:rPr lang="en-US" sz="2400"/>
              <a:t>+(</a:t>
            </a:r>
            <a:r>
              <a:rPr lang="en-US" sz="2400" i="1"/>
              <a:t>x</a:t>
            </a:r>
            <a:r>
              <a:rPr lang="en-US" sz="2400" baseline="-25000"/>
              <a:t>1</a:t>
            </a:r>
            <a:r>
              <a:rPr lang="en-US" sz="2400">
                <a:sym typeface="Symbol" pitchFamily="18" charset="2"/>
              </a:rPr>
              <a:t></a:t>
            </a:r>
            <a:r>
              <a:rPr lang="en-US" sz="2400" i="1"/>
              <a:t>y</a:t>
            </a:r>
            <a:r>
              <a:rPr lang="en-US" sz="2400" baseline="-25000"/>
              <a:t>1</a:t>
            </a:r>
            <a:r>
              <a:rPr lang="en-US" sz="2400"/>
              <a:t>)(</a:t>
            </a:r>
            <a:r>
              <a:rPr lang="en-US" sz="2400" i="1"/>
              <a:t>x</a:t>
            </a:r>
            <a:r>
              <a:rPr lang="en-US" sz="2400" baseline="-25000"/>
              <a:t>0</a:t>
            </a:r>
            <a:r>
              <a:rPr lang="en-US" sz="2400" i="1"/>
              <a:t>y</a:t>
            </a:r>
            <a:r>
              <a:rPr lang="en-US" sz="2400" baseline="-25000"/>
              <a:t>0</a:t>
            </a:r>
            <a:r>
              <a:rPr lang="en-US" sz="2400"/>
              <a:t>)			      (4.31)</a:t>
            </a:r>
          </a:p>
          <a:p>
            <a:r>
              <a:rPr lang="en-US" sz="2400" i="1"/>
              <a:t>s</a:t>
            </a:r>
            <a:r>
              <a:rPr lang="en-US" sz="2400" baseline="-25000"/>
              <a:t>1</a:t>
            </a:r>
            <a:r>
              <a:rPr lang="en-US" sz="2400" i="1"/>
              <a:t> = x</a:t>
            </a:r>
            <a:r>
              <a:rPr lang="en-US" sz="2400" baseline="-25000"/>
              <a:t>1</a:t>
            </a:r>
            <a:r>
              <a:rPr lang="en-US" sz="2400">
                <a:sym typeface="Symbol" pitchFamily="18" charset="2"/>
              </a:rPr>
              <a:t></a:t>
            </a:r>
            <a:r>
              <a:rPr lang="en-US" sz="2400" i="1"/>
              <a:t>y</a:t>
            </a:r>
            <a:r>
              <a:rPr lang="en-US" sz="2400" baseline="-25000"/>
              <a:t>1</a:t>
            </a:r>
            <a:r>
              <a:rPr lang="en-US" sz="2400">
                <a:sym typeface="Symbol" pitchFamily="18" charset="2"/>
              </a:rPr>
              <a:t></a:t>
            </a:r>
            <a:r>
              <a:rPr lang="en-US" sz="2400" i="1"/>
              <a:t>c</a:t>
            </a:r>
            <a:r>
              <a:rPr lang="en-US" sz="2400" baseline="-25000"/>
              <a:t>0</a:t>
            </a:r>
          </a:p>
          <a:p>
            <a:r>
              <a:rPr lang="en-US" sz="2400" baseline="-25000"/>
              <a:t>      </a:t>
            </a:r>
            <a:r>
              <a:rPr lang="en-US" sz="2400"/>
              <a:t>= </a:t>
            </a:r>
            <a:r>
              <a:rPr lang="en-US" sz="2400" i="1"/>
              <a:t>x</a:t>
            </a:r>
            <a:r>
              <a:rPr lang="en-US" sz="2400" baseline="-25000"/>
              <a:t>1</a:t>
            </a:r>
            <a:r>
              <a:rPr lang="en-US" sz="2400">
                <a:sym typeface="Symbol" pitchFamily="18" charset="2"/>
              </a:rPr>
              <a:t></a:t>
            </a:r>
            <a:r>
              <a:rPr lang="en-US" sz="2400" i="1"/>
              <a:t>y</a:t>
            </a:r>
            <a:r>
              <a:rPr lang="en-US" sz="2400" baseline="-25000"/>
              <a:t>1</a:t>
            </a:r>
            <a:r>
              <a:rPr lang="en-US" sz="2400">
                <a:sym typeface="Symbol" pitchFamily="18" charset="2"/>
              </a:rPr>
              <a:t> </a:t>
            </a:r>
            <a:r>
              <a:rPr lang="en-US" sz="2400" i="1"/>
              <a:t>x</a:t>
            </a:r>
            <a:r>
              <a:rPr lang="en-US" sz="2400" baseline="-25000"/>
              <a:t>0</a:t>
            </a:r>
            <a:r>
              <a:rPr lang="en-US" sz="2400" i="1"/>
              <a:t>y</a:t>
            </a:r>
            <a:r>
              <a:rPr lang="en-US" sz="2400" baseline="-25000"/>
              <a:t>0</a:t>
            </a:r>
          </a:p>
        </p:txBody>
      </p:sp>
      <p:sp>
        <p:nvSpPr>
          <p:cNvPr id="96263" name="Text Box 7"/>
          <p:cNvSpPr txBox="1">
            <a:spLocks noChangeArrowheads="1"/>
          </p:cNvSpPr>
          <p:nvPr/>
        </p:nvSpPr>
        <p:spPr bwMode="auto">
          <a:xfrm>
            <a:off x="1219200" y="4495800"/>
            <a:ext cx="6864350" cy="191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i="1"/>
              <a:t>c</a:t>
            </a:r>
            <a:r>
              <a:rPr lang="en-US" sz="2400" baseline="-25000"/>
              <a:t>2</a:t>
            </a:r>
            <a:r>
              <a:rPr lang="en-US" sz="2400"/>
              <a:t> = </a:t>
            </a:r>
            <a:r>
              <a:rPr lang="en-US" sz="2400" i="1"/>
              <a:t>x</a:t>
            </a:r>
            <a:r>
              <a:rPr lang="en-US" sz="2400" baseline="-25000"/>
              <a:t>2</a:t>
            </a:r>
            <a:r>
              <a:rPr lang="en-US" sz="2400" i="1"/>
              <a:t>y</a:t>
            </a:r>
            <a:r>
              <a:rPr lang="en-US" sz="2400" baseline="-25000"/>
              <a:t>2</a:t>
            </a:r>
            <a:r>
              <a:rPr lang="en-US" sz="2400"/>
              <a:t>+(</a:t>
            </a:r>
            <a:r>
              <a:rPr lang="en-US" sz="2400" i="1"/>
              <a:t>x</a:t>
            </a:r>
            <a:r>
              <a:rPr lang="en-US" sz="2400" baseline="-25000"/>
              <a:t>2</a:t>
            </a:r>
            <a:r>
              <a:rPr lang="en-US" sz="2400">
                <a:sym typeface="Symbol" pitchFamily="18" charset="2"/>
              </a:rPr>
              <a:t></a:t>
            </a:r>
            <a:r>
              <a:rPr lang="en-US" sz="2400" i="1"/>
              <a:t>y</a:t>
            </a:r>
            <a:r>
              <a:rPr lang="en-US" sz="2400" baseline="-25000"/>
              <a:t>2</a:t>
            </a:r>
            <a:r>
              <a:rPr lang="en-US" sz="2400"/>
              <a:t>)</a:t>
            </a:r>
            <a:r>
              <a:rPr lang="en-US" sz="2400" i="1"/>
              <a:t>c</a:t>
            </a:r>
            <a:r>
              <a:rPr lang="en-US" sz="2400" baseline="-25000"/>
              <a:t>1</a:t>
            </a:r>
          </a:p>
          <a:p>
            <a:r>
              <a:rPr lang="en-US" sz="2400" baseline="-25000"/>
              <a:t>      </a:t>
            </a:r>
            <a:r>
              <a:rPr lang="en-US" sz="2400"/>
              <a:t>= </a:t>
            </a:r>
            <a:r>
              <a:rPr lang="en-US" sz="2400" i="1"/>
              <a:t>x</a:t>
            </a:r>
            <a:r>
              <a:rPr lang="en-US" sz="2400" baseline="-25000"/>
              <a:t>2</a:t>
            </a:r>
            <a:r>
              <a:rPr lang="en-US" sz="2400" i="1"/>
              <a:t>y</a:t>
            </a:r>
            <a:r>
              <a:rPr lang="en-US" sz="2400" baseline="-25000"/>
              <a:t>2</a:t>
            </a:r>
            <a:r>
              <a:rPr lang="en-US" sz="2400"/>
              <a:t>+(</a:t>
            </a:r>
            <a:r>
              <a:rPr lang="en-US" sz="2400" i="1"/>
              <a:t>x</a:t>
            </a:r>
            <a:r>
              <a:rPr lang="en-US" sz="2400" baseline="-25000"/>
              <a:t>2</a:t>
            </a:r>
            <a:r>
              <a:rPr lang="en-US" sz="2400">
                <a:sym typeface="Symbol" pitchFamily="18" charset="2"/>
              </a:rPr>
              <a:t></a:t>
            </a:r>
            <a:r>
              <a:rPr lang="en-US" sz="2400" i="1"/>
              <a:t>y</a:t>
            </a:r>
            <a:r>
              <a:rPr lang="en-US" sz="2400" baseline="-25000"/>
              <a:t>2</a:t>
            </a:r>
            <a:r>
              <a:rPr lang="en-US" sz="2400"/>
              <a:t>)[</a:t>
            </a:r>
            <a:r>
              <a:rPr lang="en-US" sz="2400" i="1"/>
              <a:t>x</a:t>
            </a:r>
            <a:r>
              <a:rPr lang="en-US" sz="2400" baseline="-25000"/>
              <a:t>1</a:t>
            </a:r>
            <a:r>
              <a:rPr lang="en-US" sz="2400" i="1"/>
              <a:t>y</a:t>
            </a:r>
            <a:r>
              <a:rPr lang="en-US" sz="2400" baseline="-25000"/>
              <a:t>1</a:t>
            </a:r>
            <a:r>
              <a:rPr lang="en-US" sz="2400"/>
              <a:t>+(</a:t>
            </a:r>
            <a:r>
              <a:rPr lang="en-US" sz="2400" i="1"/>
              <a:t>x</a:t>
            </a:r>
            <a:r>
              <a:rPr lang="en-US" sz="2400" baseline="-25000"/>
              <a:t>1</a:t>
            </a:r>
            <a:r>
              <a:rPr lang="en-US" sz="2400">
                <a:sym typeface="Symbol" pitchFamily="18" charset="2"/>
              </a:rPr>
              <a:t></a:t>
            </a:r>
            <a:r>
              <a:rPr lang="en-US" sz="2400" i="1"/>
              <a:t>y</a:t>
            </a:r>
            <a:r>
              <a:rPr lang="en-US" sz="2400" baseline="-25000"/>
              <a:t>1</a:t>
            </a:r>
            <a:r>
              <a:rPr lang="en-US" sz="2400"/>
              <a:t>)(</a:t>
            </a:r>
            <a:r>
              <a:rPr lang="en-US" sz="2400" i="1"/>
              <a:t>x</a:t>
            </a:r>
            <a:r>
              <a:rPr lang="en-US" sz="2400" baseline="-25000"/>
              <a:t>0</a:t>
            </a:r>
            <a:r>
              <a:rPr lang="en-US" sz="2400" i="1"/>
              <a:t>y</a:t>
            </a:r>
            <a:r>
              <a:rPr lang="en-US" sz="2400" baseline="-25000"/>
              <a:t>0</a:t>
            </a:r>
            <a:r>
              <a:rPr lang="en-US" sz="2400"/>
              <a:t>)]</a:t>
            </a:r>
          </a:p>
          <a:p>
            <a:r>
              <a:rPr lang="en-US" sz="2400"/>
              <a:t>    = </a:t>
            </a:r>
            <a:r>
              <a:rPr lang="en-US" sz="2400" i="1"/>
              <a:t>x</a:t>
            </a:r>
            <a:r>
              <a:rPr lang="en-US" sz="2400" baseline="-25000"/>
              <a:t>2</a:t>
            </a:r>
            <a:r>
              <a:rPr lang="en-US" sz="2400" i="1"/>
              <a:t>y</a:t>
            </a:r>
            <a:r>
              <a:rPr lang="en-US" sz="2400" baseline="-25000"/>
              <a:t>2</a:t>
            </a:r>
            <a:r>
              <a:rPr lang="en-US" sz="2400"/>
              <a:t>+(</a:t>
            </a:r>
            <a:r>
              <a:rPr lang="en-US" sz="2400" i="1"/>
              <a:t>x</a:t>
            </a:r>
            <a:r>
              <a:rPr lang="en-US" sz="2400" baseline="-25000"/>
              <a:t>2</a:t>
            </a:r>
            <a:r>
              <a:rPr lang="en-US" sz="2400">
                <a:sym typeface="Symbol" pitchFamily="18" charset="2"/>
              </a:rPr>
              <a:t></a:t>
            </a:r>
            <a:r>
              <a:rPr lang="en-US" sz="2400" i="1"/>
              <a:t>y</a:t>
            </a:r>
            <a:r>
              <a:rPr lang="en-US" sz="2400" baseline="-25000"/>
              <a:t>2</a:t>
            </a:r>
            <a:r>
              <a:rPr lang="en-US" sz="2400"/>
              <a:t>)(</a:t>
            </a:r>
            <a:r>
              <a:rPr lang="en-US" sz="2400" i="1"/>
              <a:t>x</a:t>
            </a:r>
            <a:r>
              <a:rPr lang="en-US" sz="2400" baseline="-25000"/>
              <a:t>1</a:t>
            </a:r>
            <a:r>
              <a:rPr lang="en-US" sz="2400" i="1"/>
              <a:t>y</a:t>
            </a:r>
            <a:r>
              <a:rPr lang="en-US" sz="2400" baseline="-25000"/>
              <a:t>1</a:t>
            </a:r>
            <a:r>
              <a:rPr lang="en-US" sz="2400"/>
              <a:t>)+(</a:t>
            </a:r>
            <a:r>
              <a:rPr lang="en-US" sz="2400" i="1"/>
              <a:t>x</a:t>
            </a:r>
            <a:r>
              <a:rPr lang="en-US" sz="2400" baseline="-25000"/>
              <a:t>2</a:t>
            </a:r>
            <a:r>
              <a:rPr lang="en-US" sz="2400">
                <a:sym typeface="Symbol" pitchFamily="18" charset="2"/>
              </a:rPr>
              <a:t></a:t>
            </a:r>
            <a:r>
              <a:rPr lang="en-US" sz="2400" i="1"/>
              <a:t>y</a:t>
            </a:r>
            <a:r>
              <a:rPr lang="en-US" sz="2400" baseline="-25000"/>
              <a:t>2</a:t>
            </a:r>
            <a:r>
              <a:rPr lang="en-US" sz="2400"/>
              <a:t>)(</a:t>
            </a:r>
            <a:r>
              <a:rPr lang="en-US" sz="2400" i="1"/>
              <a:t>x</a:t>
            </a:r>
            <a:r>
              <a:rPr lang="en-US" sz="2400" baseline="-25000"/>
              <a:t>1</a:t>
            </a:r>
            <a:r>
              <a:rPr lang="en-US" sz="2400">
                <a:sym typeface="Symbol" pitchFamily="18" charset="2"/>
              </a:rPr>
              <a:t></a:t>
            </a:r>
            <a:r>
              <a:rPr lang="en-US" sz="2400" i="1"/>
              <a:t>y</a:t>
            </a:r>
            <a:r>
              <a:rPr lang="en-US" sz="2400" baseline="-25000"/>
              <a:t>1</a:t>
            </a:r>
            <a:r>
              <a:rPr lang="en-US" sz="2400"/>
              <a:t>)(</a:t>
            </a:r>
            <a:r>
              <a:rPr lang="en-US" sz="2400" i="1"/>
              <a:t>x</a:t>
            </a:r>
            <a:r>
              <a:rPr lang="en-US" sz="2400" baseline="-25000"/>
              <a:t>0</a:t>
            </a:r>
            <a:r>
              <a:rPr lang="en-US" sz="2400" i="1"/>
              <a:t>y</a:t>
            </a:r>
            <a:r>
              <a:rPr lang="en-US" sz="2400" baseline="-25000"/>
              <a:t>0</a:t>
            </a:r>
            <a:r>
              <a:rPr lang="en-US" sz="2400"/>
              <a:t>)	      (4.32)</a:t>
            </a:r>
          </a:p>
          <a:p>
            <a:r>
              <a:rPr lang="en-US" sz="2400" i="1"/>
              <a:t>s</a:t>
            </a:r>
            <a:r>
              <a:rPr lang="en-US" sz="2400" baseline="-25000"/>
              <a:t>2</a:t>
            </a:r>
            <a:r>
              <a:rPr lang="en-US" sz="2400" i="1"/>
              <a:t> = x</a:t>
            </a:r>
            <a:r>
              <a:rPr lang="en-US" sz="2400" baseline="-25000"/>
              <a:t>2</a:t>
            </a:r>
            <a:r>
              <a:rPr lang="en-US" sz="2400">
                <a:sym typeface="Symbol" pitchFamily="18" charset="2"/>
              </a:rPr>
              <a:t></a:t>
            </a:r>
            <a:r>
              <a:rPr lang="en-US" sz="2400" i="1"/>
              <a:t>y</a:t>
            </a:r>
            <a:r>
              <a:rPr lang="en-US" sz="2400" baseline="-25000"/>
              <a:t>2</a:t>
            </a:r>
            <a:r>
              <a:rPr lang="en-US" sz="2400">
                <a:sym typeface="Symbol" pitchFamily="18" charset="2"/>
              </a:rPr>
              <a:t></a:t>
            </a:r>
            <a:r>
              <a:rPr lang="en-US" sz="2400" i="1"/>
              <a:t>c</a:t>
            </a:r>
            <a:r>
              <a:rPr lang="en-US" sz="2400" baseline="-25000"/>
              <a:t>1</a:t>
            </a:r>
          </a:p>
          <a:p>
            <a:r>
              <a:rPr lang="en-US" sz="2400" baseline="-25000"/>
              <a:t>      </a:t>
            </a:r>
            <a:r>
              <a:rPr lang="en-US" sz="2400"/>
              <a:t>= </a:t>
            </a:r>
            <a:r>
              <a:rPr lang="en-US" sz="2400" i="1"/>
              <a:t>x</a:t>
            </a:r>
            <a:r>
              <a:rPr lang="en-US" sz="2400" baseline="-25000"/>
              <a:t>2</a:t>
            </a:r>
            <a:r>
              <a:rPr lang="en-US" sz="2400">
                <a:sym typeface="Symbol" pitchFamily="18" charset="2"/>
              </a:rPr>
              <a:t></a:t>
            </a:r>
            <a:r>
              <a:rPr lang="en-US" sz="2400" i="1"/>
              <a:t>y</a:t>
            </a:r>
            <a:r>
              <a:rPr lang="en-US" sz="2400" baseline="-25000"/>
              <a:t>2</a:t>
            </a:r>
            <a:r>
              <a:rPr lang="en-US" sz="2400">
                <a:sym typeface="Symbol" pitchFamily="18" charset="2"/>
              </a:rPr>
              <a:t>[</a:t>
            </a:r>
            <a:r>
              <a:rPr lang="en-US" sz="2400" i="1"/>
              <a:t>x</a:t>
            </a:r>
            <a:r>
              <a:rPr lang="en-US" sz="2400" baseline="-25000"/>
              <a:t>1</a:t>
            </a:r>
            <a:r>
              <a:rPr lang="en-US" sz="2400" i="1"/>
              <a:t>y</a:t>
            </a:r>
            <a:r>
              <a:rPr lang="en-US" sz="2400" baseline="-25000"/>
              <a:t>1</a:t>
            </a:r>
            <a:r>
              <a:rPr lang="en-US" sz="2400"/>
              <a:t>+(</a:t>
            </a:r>
            <a:r>
              <a:rPr lang="en-US" sz="2400" i="1"/>
              <a:t>x</a:t>
            </a:r>
            <a:r>
              <a:rPr lang="en-US" sz="2400" baseline="-25000"/>
              <a:t>1</a:t>
            </a:r>
            <a:r>
              <a:rPr lang="en-US" sz="2400">
                <a:sym typeface="Symbol" pitchFamily="18" charset="2"/>
              </a:rPr>
              <a:t></a:t>
            </a:r>
            <a:r>
              <a:rPr lang="en-US" sz="2400" i="1"/>
              <a:t>y</a:t>
            </a:r>
            <a:r>
              <a:rPr lang="en-US" sz="2400" baseline="-25000"/>
              <a:t>1</a:t>
            </a:r>
            <a:r>
              <a:rPr lang="en-US" sz="2400"/>
              <a:t>)(</a:t>
            </a:r>
            <a:r>
              <a:rPr lang="en-US" sz="2400" i="1"/>
              <a:t>x</a:t>
            </a:r>
            <a:r>
              <a:rPr lang="en-US" sz="2400" baseline="-25000"/>
              <a:t>0</a:t>
            </a:r>
            <a:r>
              <a:rPr lang="en-US" sz="2400" i="1"/>
              <a:t>y</a:t>
            </a:r>
            <a:r>
              <a:rPr lang="en-US" sz="2400" baseline="-25000"/>
              <a:t>0</a:t>
            </a:r>
            <a:r>
              <a:rPr lang="en-US" sz="2400"/>
              <a:t>)]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Add Time for a Fully Parallel Adder</a:t>
            </a:r>
          </a:p>
        </p:txBody>
      </p:sp>
      <p:sp>
        <p:nvSpPr>
          <p:cNvPr id="109571" name="Text Box 3"/>
          <p:cNvSpPr txBox="1">
            <a:spLocks noChangeArrowheads="1"/>
          </p:cNvSpPr>
          <p:nvPr/>
        </p:nvSpPr>
        <p:spPr bwMode="auto">
          <a:xfrm>
            <a:off x="1965325" y="1919288"/>
            <a:ext cx="5703888" cy="2043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000"/>
              <a:t>Assuming a three-level realization</a:t>
            </a:r>
          </a:p>
          <a:p>
            <a:endParaRPr lang="en-US" sz="2000"/>
          </a:p>
          <a:p>
            <a:r>
              <a:rPr lang="en-US" sz="2000" i="1"/>
              <a:t>	t</a:t>
            </a:r>
            <a:r>
              <a:rPr lang="en-US" sz="2000" baseline="-25000"/>
              <a:t>add  </a:t>
            </a:r>
            <a:r>
              <a:rPr lang="en-US" sz="2000"/>
              <a:t>= 3</a:t>
            </a:r>
            <a:r>
              <a:rPr lang="en-US" sz="2000" baseline="-25000"/>
              <a:t> </a:t>
            </a:r>
            <a:r>
              <a:rPr lang="en-US" sz="2000" i="1"/>
              <a:t>t</a:t>
            </a:r>
            <a:r>
              <a:rPr lang="en-US" sz="2000" baseline="-25000"/>
              <a:t>gate</a:t>
            </a:r>
            <a:endParaRPr lang="en-US" sz="2000"/>
          </a:p>
          <a:p>
            <a:endParaRPr lang="en-US"/>
          </a:p>
          <a:p>
            <a:r>
              <a:rPr lang="en-US" sz="2000"/>
              <a:t>However, the fan in requirements become impractical </a:t>
            </a:r>
          </a:p>
          <a:p>
            <a:r>
              <a:rPr lang="en-US" sz="2000"/>
              <a:t>	as </a:t>
            </a:r>
            <a:r>
              <a:rPr lang="en-US" sz="2000" i="1"/>
              <a:t>n</a:t>
            </a:r>
            <a:r>
              <a:rPr lang="en-US" sz="2000"/>
              <a:t> increases. 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Carry Look-Ahead Adders -- Basic Idea</a:t>
            </a:r>
          </a:p>
        </p:txBody>
      </p:sp>
      <p:sp>
        <p:nvSpPr>
          <p:cNvPr id="99331" name="Text Box 3"/>
          <p:cNvSpPr txBox="1">
            <a:spLocks noChangeArrowheads="1"/>
          </p:cNvSpPr>
          <p:nvPr/>
        </p:nvSpPr>
        <p:spPr bwMode="auto">
          <a:xfrm>
            <a:off x="1203325" y="1690688"/>
            <a:ext cx="7499350" cy="3948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000"/>
              <a:t>Recall that 	</a:t>
            </a:r>
            <a:r>
              <a:rPr lang="en-US" sz="2000" i="1"/>
              <a:t>c</a:t>
            </a:r>
            <a:r>
              <a:rPr lang="en-US" sz="2000" baseline="-25000"/>
              <a:t>i</a:t>
            </a:r>
            <a:r>
              <a:rPr lang="en-US" sz="2000"/>
              <a:t> = </a:t>
            </a:r>
            <a:r>
              <a:rPr lang="en-US" sz="2000" i="1"/>
              <a:t>x</a:t>
            </a:r>
            <a:r>
              <a:rPr lang="en-US" sz="2000" baseline="-25000"/>
              <a:t>i</a:t>
            </a:r>
            <a:r>
              <a:rPr lang="en-US" sz="2000" i="1"/>
              <a:t>y</a:t>
            </a:r>
            <a:r>
              <a:rPr lang="en-US" sz="2000" baseline="-25000"/>
              <a:t>i</a:t>
            </a:r>
            <a:r>
              <a:rPr lang="en-US" sz="2000"/>
              <a:t> + </a:t>
            </a:r>
            <a:r>
              <a:rPr lang="en-US" sz="2000" i="1"/>
              <a:t>x</a:t>
            </a:r>
            <a:r>
              <a:rPr lang="en-US" sz="2000" baseline="-25000"/>
              <a:t>i</a:t>
            </a:r>
            <a:r>
              <a:rPr lang="en-US" sz="2000" i="1"/>
              <a:t>c</a:t>
            </a:r>
            <a:r>
              <a:rPr lang="en-US" sz="2000" baseline="-25000"/>
              <a:t>i-1</a:t>
            </a:r>
            <a:r>
              <a:rPr lang="en-US" sz="2000"/>
              <a:t> + </a:t>
            </a:r>
            <a:r>
              <a:rPr lang="en-US" sz="2000" i="1"/>
              <a:t>y</a:t>
            </a:r>
            <a:r>
              <a:rPr lang="en-US" sz="2000" baseline="-25000"/>
              <a:t>i</a:t>
            </a:r>
            <a:r>
              <a:rPr lang="en-US" sz="2000" i="1"/>
              <a:t>c</a:t>
            </a:r>
            <a:r>
              <a:rPr lang="en-US" sz="2000" baseline="-25000"/>
              <a:t>i-1</a:t>
            </a:r>
          </a:p>
          <a:p>
            <a:r>
              <a:rPr lang="en-US" sz="2000" baseline="-25000"/>
              <a:t>		     </a:t>
            </a:r>
            <a:r>
              <a:rPr lang="en-US" sz="2000"/>
              <a:t>= </a:t>
            </a:r>
            <a:r>
              <a:rPr lang="en-US" sz="2000" i="1"/>
              <a:t>x</a:t>
            </a:r>
            <a:r>
              <a:rPr lang="en-US" sz="2000" baseline="-25000"/>
              <a:t>i</a:t>
            </a:r>
            <a:r>
              <a:rPr lang="en-US" sz="2000" i="1"/>
              <a:t>y</a:t>
            </a:r>
            <a:r>
              <a:rPr lang="en-US" sz="2000" baseline="-25000"/>
              <a:t>i</a:t>
            </a:r>
            <a:r>
              <a:rPr lang="en-US" sz="2000"/>
              <a:t> + </a:t>
            </a:r>
            <a:r>
              <a:rPr lang="en-US" sz="2000" i="1"/>
              <a:t>x</a:t>
            </a:r>
            <a:r>
              <a:rPr lang="en-US" sz="2000" baseline="-25000"/>
              <a:t>i</a:t>
            </a:r>
            <a:r>
              <a:rPr lang="en-US" sz="2000" i="1"/>
              <a:t>y</a:t>
            </a:r>
            <a:r>
              <a:rPr lang="en-US" sz="2000" baseline="-25000"/>
              <a:t>i</a:t>
            </a:r>
            <a:r>
              <a:rPr lang="en-US" sz="2000" i="1"/>
              <a:t>c</a:t>
            </a:r>
            <a:r>
              <a:rPr lang="en-US" sz="2000" baseline="-25000"/>
              <a:t>i-1 </a:t>
            </a:r>
            <a:r>
              <a:rPr lang="en-US" sz="2000"/>
              <a:t>+ </a:t>
            </a:r>
            <a:r>
              <a:rPr lang="en-US" sz="2000" i="1"/>
              <a:t>x</a:t>
            </a:r>
            <a:r>
              <a:rPr lang="en-US" sz="2000" baseline="-25000"/>
              <a:t>i</a:t>
            </a:r>
            <a:r>
              <a:rPr lang="en-US" sz="2000" i="1"/>
              <a:t>y</a:t>
            </a:r>
            <a:r>
              <a:rPr lang="en-US" sz="2000" baseline="-25000"/>
              <a:t>i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 i="1"/>
              <a:t>c</a:t>
            </a:r>
            <a:r>
              <a:rPr lang="en-US" sz="2000" baseline="-25000"/>
              <a:t>i-1</a:t>
            </a:r>
            <a:r>
              <a:rPr lang="en-US" sz="2000"/>
              <a:t> + </a:t>
            </a:r>
            <a:r>
              <a:rPr lang="en-US" sz="2000" i="1"/>
              <a:t>x</a:t>
            </a:r>
            <a:r>
              <a:rPr lang="en-US" sz="2000" baseline="-25000"/>
              <a:t>i</a:t>
            </a:r>
            <a:r>
              <a:rPr lang="en-US" sz="2000" i="1"/>
              <a:t>y</a:t>
            </a:r>
            <a:r>
              <a:rPr lang="en-US" sz="2000" baseline="-25000"/>
              <a:t>i</a:t>
            </a:r>
            <a:r>
              <a:rPr lang="en-US" sz="2000" i="1"/>
              <a:t>c</a:t>
            </a:r>
            <a:r>
              <a:rPr lang="en-US" sz="2000" baseline="-25000"/>
              <a:t>i-1 </a:t>
            </a:r>
            <a:r>
              <a:rPr lang="en-US" sz="2000"/>
              <a:t>+ </a:t>
            </a:r>
            <a:r>
              <a:rPr lang="en-US" sz="2000" i="1"/>
              <a:t>x</a:t>
            </a:r>
            <a:r>
              <a:rPr lang="en-US" sz="2000" baseline="-25000"/>
              <a:t>i 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 i="1"/>
              <a:t>y</a:t>
            </a:r>
            <a:r>
              <a:rPr lang="en-US" sz="2000" baseline="-25000"/>
              <a:t>i</a:t>
            </a:r>
            <a:r>
              <a:rPr lang="en-US" sz="2000" i="1"/>
              <a:t>c</a:t>
            </a:r>
            <a:r>
              <a:rPr lang="en-US" sz="2000" baseline="-25000"/>
              <a:t>i-1</a:t>
            </a:r>
          </a:p>
          <a:p>
            <a:r>
              <a:rPr lang="en-US" sz="2000"/>
              <a:t>		   = </a:t>
            </a:r>
            <a:r>
              <a:rPr lang="en-US" sz="2000" i="1"/>
              <a:t>x</a:t>
            </a:r>
            <a:r>
              <a:rPr lang="en-US" sz="2000" baseline="-25000"/>
              <a:t>i</a:t>
            </a:r>
            <a:r>
              <a:rPr lang="en-US" sz="2000" i="1"/>
              <a:t>y</a:t>
            </a:r>
            <a:r>
              <a:rPr lang="en-US" sz="2000" baseline="-25000"/>
              <a:t>i</a:t>
            </a:r>
            <a:r>
              <a:rPr lang="en-US" sz="2000"/>
              <a:t> + </a:t>
            </a:r>
            <a:r>
              <a:rPr lang="en-US" sz="2000" i="1"/>
              <a:t>x</a:t>
            </a:r>
            <a:r>
              <a:rPr lang="en-US" sz="2000" baseline="-25000"/>
              <a:t>i</a:t>
            </a:r>
            <a:r>
              <a:rPr lang="en-US" sz="2000" i="1"/>
              <a:t>y</a:t>
            </a:r>
            <a:r>
              <a:rPr lang="en-US" sz="2000" baseline="-25000"/>
              <a:t>i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 i="1"/>
              <a:t>c</a:t>
            </a:r>
            <a:r>
              <a:rPr lang="en-US" sz="2000" baseline="-25000"/>
              <a:t>i-1</a:t>
            </a:r>
            <a:r>
              <a:rPr lang="en-US" sz="2000"/>
              <a:t> + </a:t>
            </a:r>
            <a:r>
              <a:rPr lang="en-US" sz="2000" i="1"/>
              <a:t>x</a:t>
            </a:r>
            <a:r>
              <a:rPr lang="en-US" sz="2000" baseline="-25000"/>
              <a:t>i 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 i="1"/>
              <a:t>y</a:t>
            </a:r>
            <a:r>
              <a:rPr lang="en-US" sz="2000" baseline="-25000"/>
              <a:t>i</a:t>
            </a:r>
            <a:r>
              <a:rPr lang="en-US" sz="2000" i="1"/>
              <a:t>c</a:t>
            </a:r>
            <a:r>
              <a:rPr lang="en-US" sz="2000" baseline="-25000"/>
              <a:t>i-1</a:t>
            </a:r>
          </a:p>
          <a:p>
            <a:r>
              <a:rPr lang="en-US" sz="2000"/>
              <a:t>		   = </a:t>
            </a:r>
            <a:r>
              <a:rPr lang="en-US" sz="2000" i="1"/>
              <a:t>x</a:t>
            </a:r>
            <a:r>
              <a:rPr lang="en-US" sz="2000" baseline="-25000"/>
              <a:t>i</a:t>
            </a:r>
            <a:r>
              <a:rPr lang="en-US" sz="2000" i="1"/>
              <a:t>y</a:t>
            </a:r>
            <a:r>
              <a:rPr lang="en-US" sz="2000" baseline="-25000"/>
              <a:t>i</a:t>
            </a:r>
            <a:r>
              <a:rPr lang="en-US" sz="2000"/>
              <a:t> + (</a:t>
            </a:r>
            <a:r>
              <a:rPr lang="en-US" sz="2000" i="1"/>
              <a:t>x</a:t>
            </a:r>
            <a:r>
              <a:rPr lang="en-US" sz="2000" baseline="-25000"/>
              <a:t>i</a:t>
            </a:r>
            <a:r>
              <a:rPr lang="en-US" sz="2000" i="1"/>
              <a:t>y</a:t>
            </a:r>
            <a:r>
              <a:rPr lang="en-US" sz="2000" baseline="-25000"/>
              <a:t>i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/>
              <a:t> + </a:t>
            </a:r>
            <a:r>
              <a:rPr lang="en-US" sz="2000" i="1"/>
              <a:t>x</a:t>
            </a:r>
            <a:r>
              <a:rPr lang="en-US" sz="2000" baseline="-25000"/>
              <a:t>i </a:t>
            </a:r>
            <a:r>
              <a:rPr lang="en-US" sz="2000">
                <a:sym typeface="Symbol" pitchFamily="18" charset="2"/>
              </a:rPr>
              <a:t></a:t>
            </a:r>
            <a:r>
              <a:rPr lang="en-US" sz="2000" i="1"/>
              <a:t>y</a:t>
            </a:r>
            <a:r>
              <a:rPr lang="en-US" sz="2000" baseline="-25000"/>
              <a:t>i</a:t>
            </a:r>
            <a:r>
              <a:rPr lang="en-US" sz="2000"/>
              <a:t>)</a:t>
            </a:r>
            <a:r>
              <a:rPr lang="en-US" sz="2000" i="1"/>
              <a:t>c</a:t>
            </a:r>
            <a:r>
              <a:rPr lang="en-US" sz="2000" baseline="-25000"/>
              <a:t>i-1</a:t>
            </a:r>
            <a:endParaRPr lang="en-US" sz="2000"/>
          </a:p>
          <a:p>
            <a:r>
              <a:rPr lang="en-US" sz="2000"/>
              <a:t>		   = </a:t>
            </a:r>
            <a:r>
              <a:rPr lang="en-US" sz="2000" i="1"/>
              <a:t>x</a:t>
            </a:r>
            <a:r>
              <a:rPr lang="en-US" sz="2000" baseline="-25000"/>
              <a:t>i</a:t>
            </a:r>
            <a:r>
              <a:rPr lang="en-US" sz="2000" i="1"/>
              <a:t>y</a:t>
            </a:r>
            <a:r>
              <a:rPr lang="en-US" sz="2000" baseline="-25000"/>
              <a:t>i</a:t>
            </a:r>
            <a:r>
              <a:rPr lang="en-US" sz="2000"/>
              <a:t> + (</a:t>
            </a:r>
            <a:r>
              <a:rPr lang="en-US" sz="2000" i="1"/>
              <a:t>x</a:t>
            </a:r>
            <a:r>
              <a:rPr lang="en-US" sz="2000" baseline="-25000"/>
              <a:t>i</a:t>
            </a:r>
            <a:r>
              <a:rPr lang="en-US" sz="2000"/>
              <a:t> </a:t>
            </a:r>
            <a:r>
              <a:rPr lang="en-US" sz="2000">
                <a:sym typeface="Symbol" pitchFamily="18" charset="2"/>
              </a:rPr>
              <a:t></a:t>
            </a:r>
            <a:r>
              <a:rPr lang="en-US" sz="2000"/>
              <a:t> </a:t>
            </a:r>
            <a:r>
              <a:rPr lang="en-US" sz="2000" i="1"/>
              <a:t>y</a:t>
            </a:r>
            <a:r>
              <a:rPr lang="en-US" sz="2000" baseline="-25000"/>
              <a:t>i</a:t>
            </a:r>
            <a:r>
              <a:rPr lang="en-US" sz="2000"/>
              <a:t>)</a:t>
            </a:r>
            <a:r>
              <a:rPr lang="en-US" sz="2000" i="1"/>
              <a:t>c</a:t>
            </a:r>
            <a:r>
              <a:rPr lang="en-US" sz="2000" baseline="-25000"/>
              <a:t>i-1</a:t>
            </a:r>
          </a:p>
          <a:p>
            <a:endParaRPr lang="en-US" sz="2000"/>
          </a:p>
          <a:p>
            <a:r>
              <a:rPr lang="en-US" sz="2000"/>
              <a:t>Let		</a:t>
            </a:r>
            <a:r>
              <a:rPr lang="en-US" sz="2000" i="1"/>
              <a:t>g</a:t>
            </a:r>
            <a:r>
              <a:rPr lang="en-US" sz="2000" baseline="-25000"/>
              <a:t>i</a:t>
            </a:r>
            <a:r>
              <a:rPr lang="en-US" sz="2000"/>
              <a:t> = </a:t>
            </a:r>
            <a:r>
              <a:rPr lang="en-US" sz="2000" i="1"/>
              <a:t>x</a:t>
            </a:r>
            <a:r>
              <a:rPr lang="en-US" sz="2000" baseline="-25000"/>
              <a:t>i</a:t>
            </a:r>
            <a:r>
              <a:rPr lang="en-US" sz="2000" i="1"/>
              <a:t>y</a:t>
            </a:r>
            <a:r>
              <a:rPr lang="en-US" sz="2000" baseline="-25000"/>
              <a:t>i	</a:t>
            </a:r>
            <a:r>
              <a:rPr lang="en-US" sz="2000"/>
              <a:t>	[carry generate]		(4.33)</a:t>
            </a:r>
          </a:p>
          <a:p>
            <a:endParaRPr lang="en-US" sz="2000"/>
          </a:p>
          <a:p>
            <a:r>
              <a:rPr lang="en-US" sz="2000"/>
              <a:t>		</a:t>
            </a:r>
            <a:r>
              <a:rPr lang="en-US" sz="2000" i="1"/>
              <a:t>p</a:t>
            </a:r>
            <a:r>
              <a:rPr lang="en-US" sz="2000" baseline="-25000"/>
              <a:t>i</a:t>
            </a:r>
            <a:r>
              <a:rPr lang="en-US" sz="2000"/>
              <a:t> = </a:t>
            </a:r>
            <a:r>
              <a:rPr lang="en-US" sz="2000" i="1"/>
              <a:t>x</a:t>
            </a:r>
            <a:r>
              <a:rPr lang="en-US" sz="2000" baseline="-25000"/>
              <a:t>i</a:t>
            </a:r>
            <a:r>
              <a:rPr lang="en-US" sz="2000"/>
              <a:t> </a:t>
            </a:r>
            <a:r>
              <a:rPr lang="en-US" sz="2000">
                <a:sym typeface="Symbol" pitchFamily="18" charset="2"/>
              </a:rPr>
              <a:t></a:t>
            </a:r>
            <a:r>
              <a:rPr lang="en-US" sz="2000"/>
              <a:t> </a:t>
            </a:r>
            <a:r>
              <a:rPr lang="en-US" sz="2000" i="1"/>
              <a:t>y</a:t>
            </a:r>
            <a:r>
              <a:rPr lang="en-US" sz="2000" baseline="-25000"/>
              <a:t>i</a:t>
            </a:r>
            <a:r>
              <a:rPr lang="en-US" sz="2000"/>
              <a:t>	[carry propagate]		(4.34)</a:t>
            </a:r>
          </a:p>
          <a:p>
            <a:endParaRPr lang="en-US" sz="2000"/>
          </a:p>
          <a:p>
            <a:r>
              <a:rPr lang="en-US" sz="2000"/>
              <a:t>Then		</a:t>
            </a:r>
            <a:r>
              <a:rPr lang="en-US" sz="2000" i="1"/>
              <a:t>c</a:t>
            </a:r>
            <a:r>
              <a:rPr lang="en-US" sz="2000" baseline="-25000"/>
              <a:t>i</a:t>
            </a:r>
            <a:r>
              <a:rPr lang="en-US" sz="2000"/>
              <a:t> = </a:t>
            </a:r>
            <a:r>
              <a:rPr lang="en-US" sz="2000" i="1"/>
              <a:t>g</a:t>
            </a:r>
            <a:r>
              <a:rPr lang="en-US" sz="2000" baseline="-25000"/>
              <a:t>i </a:t>
            </a:r>
            <a:r>
              <a:rPr lang="en-US" sz="2000"/>
              <a:t>+ </a:t>
            </a:r>
            <a:r>
              <a:rPr lang="en-US" sz="2000" i="1"/>
              <a:t>p</a:t>
            </a:r>
            <a:r>
              <a:rPr lang="en-US" sz="2000" baseline="-25000"/>
              <a:t>i </a:t>
            </a:r>
            <a:r>
              <a:rPr lang="en-US" sz="2000" i="1"/>
              <a:t>c</a:t>
            </a:r>
            <a:r>
              <a:rPr lang="en-US" sz="2000" baseline="-25000"/>
              <a:t>i-1</a:t>
            </a:r>
          </a:p>
          <a:p>
            <a:endParaRPr lang="en-US" sz="2000" baseline="-25000"/>
          </a:p>
          <a:p>
            <a:r>
              <a:rPr lang="en-US" sz="2000"/>
              <a:t>		</a:t>
            </a:r>
            <a:r>
              <a:rPr lang="en-US" sz="2000" i="1"/>
              <a:t>s</a:t>
            </a:r>
            <a:r>
              <a:rPr lang="en-US" sz="2000" baseline="-25000"/>
              <a:t>i</a:t>
            </a:r>
            <a:r>
              <a:rPr lang="en-US" sz="2000"/>
              <a:t> = </a:t>
            </a:r>
            <a:r>
              <a:rPr lang="en-US" sz="2000" i="1"/>
              <a:t>p</a:t>
            </a:r>
            <a:r>
              <a:rPr lang="en-US" sz="2000" baseline="-25000"/>
              <a:t>i </a:t>
            </a:r>
            <a:r>
              <a:rPr lang="en-US" sz="2000">
                <a:sym typeface="Symbol" pitchFamily="18" charset="2"/>
              </a:rPr>
              <a:t> </a:t>
            </a:r>
            <a:r>
              <a:rPr lang="en-US" sz="2000" i="1"/>
              <a:t>c</a:t>
            </a:r>
            <a:r>
              <a:rPr lang="en-US" sz="2000" baseline="-25000"/>
              <a:t>i-1</a:t>
            </a:r>
            <a:r>
              <a:rPr lang="en-US" sz="2000"/>
              <a:t>				(4.38)	</a:t>
            </a:r>
            <a:endParaRPr lang="en-US" sz="2000" baseline="-250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Carry Look-Ahead Adders -- Three-Bit Example</a:t>
            </a:r>
          </a:p>
        </p:txBody>
      </p:sp>
      <p:sp>
        <p:nvSpPr>
          <p:cNvPr id="100355" name="Text Box 3"/>
          <p:cNvSpPr txBox="1">
            <a:spLocks noChangeArrowheads="1"/>
          </p:cNvSpPr>
          <p:nvPr/>
        </p:nvSpPr>
        <p:spPr bwMode="auto">
          <a:xfrm>
            <a:off x="1127125" y="2147888"/>
            <a:ext cx="7197725" cy="344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000" i="1"/>
              <a:t>c</a:t>
            </a:r>
            <a:r>
              <a:rPr lang="en-US" sz="2000" baseline="-25000"/>
              <a:t>0</a:t>
            </a:r>
            <a:r>
              <a:rPr lang="en-US" sz="2000"/>
              <a:t> = </a:t>
            </a:r>
            <a:r>
              <a:rPr lang="en-US" sz="2000" i="1"/>
              <a:t>g</a:t>
            </a:r>
            <a:r>
              <a:rPr lang="en-US" sz="2000" baseline="-25000"/>
              <a:t>0							</a:t>
            </a:r>
            <a:r>
              <a:rPr lang="en-US" sz="2000"/>
              <a:t>(4.35)</a:t>
            </a:r>
          </a:p>
          <a:p>
            <a:r>
              <a:rPr lang="en-US" sz="2000" i="1"/>
              <a:t>s</a:t>
            </a:r>
            <a:r>
              <a:rPr lang="en-US" sz="2000" baseline="-25000"/>
              <a:t>0  </a:t>
            </a:r>
            <a:r>
              <a:rPr lang="en-US" sz="2000"/>
              <a:t>= </a:t>
            </a:r>
            <a:r>
              <a:rPr lang="en-US" sz="2000" i="1"/>
              <a:t>p</a:t>
            </a:r>
            <a:r>
              <a:rPr lang="en-US" sz="2000" baseline="-25000"/>
              <a:t>0</a:t>
            </a:r>
          </a:p>
          <a:p>
            <a:endParaRPr lang="en-US" sz="2000"/>
          </a:p>
          <a:p>
            <a:r>
              <a:rPr lang="en-US" sz="2000" i="1"/>
              <a:t>c</a:t>
            </a:r>
            <a:r>
              <a:rPr lang="en-US" sz="2000" baseline="-25000"/>
              <a:t>1</a:t>
            </a:r>
            <a:r>
              <a:rPr lang="en-US" sz="2000"/>
              <a:t> = </a:t>
            </a:r>
            <a:r>
              <a:rPr lang="en-US" sz="2000" i="1"/>
              <a:t>g</a:t>
            </a:r>
            <a:r>
              <a:rPr lang="en-US" sz="2000" baseline="-25000"/>
              <a:t>1</a:t>
            </a:r>
            <a:r>
              <a:rPr lang="en-US" sz="2000"/>
              <a:t> + </a:t>
            </a:r>
            <a:r>
              <a:rPr lang="en-US" sz="2000" i="1"/>
              <a:t>p</a:t>
            </a:r>
            <a:r>
              <a:rPr lang="en-US" sz="2000" baseline="-25000"/>
              <a:t>1</a:t>
            </a:r>
            <a:r>
              <a:rPr lang="en-US" sz="2000" i="1"/>
              <a:t>c</a:t>
            </a:r>
            <a:r>
              <a:rPr lang="en-US" sz="2000" baseline="-25000"/>
              <a:t>0</a:t>
            </a:r>
            <a:endParaRPr lang="en-US" sz="2000"/>
          </a:p>
          <a:p>
            <a:r>
              <a:rPr lang="en-US" sz="2000"/>
              <a:t>    = </a:t>
            </a:r>
            <a:r>
              <a:rPr lang="en-US" sz="2000" i="1"/>
              <a:t>g</a:t>
            </a:r>
            <a:r>
              <a:rPr lang="en-US" sz="2000" baseline="-25000"/>
              <a:t>1</a:t>
            </a:r>
            <a:r>
              <a:rPr lang="en-US" sz="2000"/>
              <a:t> + </a:t>
            </a:r>
            <a:r>
              <a:rPr lang="en-US" sz="2000" i="1"/>
              <a:t>p</a:t>
            </a:r>
            <a:r>
              <a:rPr lang="en-US" sz="2000" baseline="-25000"/>
              <a:t>1</a:t>
            </a:r>
            <a:r>
              <a:rPr lang="en-US" sz="2000" i="1"/>
              <a:t>g</a:t>
            </a:r>
            <a:r>
              <a:rPr lang="en-US" sz="2000" baseline="-25000"/>
              <a:t>0</a:t>
            </a:r>
            <a:r>
              <a:rPr lang="en-US" sz="2000"/>
              <a:t>						(4.36)</a:t>
            </a:r>
          </a:p>
          <a:p>
            <a:r>
              <a:rPr lang="en-US" sz="2000" i="1"/>
              <a:t>s</a:t>
            </a:r>
            <a:r>
              <a:rPr lang="en-US" sz="2000" baseline="-25000"/>
              <a:t>1  </a:t>
            </a:r>
            <a:r>
              <a:rPr lang="en-US" sz="2000"/>
              <a:t>= </a:t>
            </a:r>
            <a:r>
              <a:rPr lang="en-US" sz="2000" i="1"/>
              <a:t>p</a:t>
            </a:r>
            <a:r>
              <a:rPr lang="en-US" sz="2000" baseline="-25000"/>
              <a:t>1</a:t>
            </a:r>
            <a:r>
              <a:rPr lang="en-US" sz="2000"/>
              <a:t> </a:t>
            </a:r>
            <a:r>
              <a:rPr lang="en-US" sz="2000">
                <a:sym typeface="Symbol" pitchFamily="18" charset="2"/>
              </a:rPr>
              <a:t> </a:t>
            </a:r>
            <a:r>
              <a:rPr lang="en-US" sz="2000" i="1"/>
              <a:t>c</a:t>
            </a:r>
            <a:r>
              <a:rPr lang="en-US" sz="2000" baseline="-25000"/>
              <a:t>0</a:t>
            </a:r>
          </a:p>
          <a:p>
            <a:endParaRPr lang="en-US" sz="2000"/>
          </a:p>
          <a:p>
            <a:r>
              <a:rPr lang="en-US" sz="2000" i="1"/>
              <a:t>c</a:t>
            </a:r>
            <a:r>
              <a:rPr lang="en-US" sz="2000" baseline="-25000"/>
              <a:t>2</a:t>
            </a:r>
            <a:r>
              <a:rPr lang="en-US" sz="2000"/>
              <a:t> = </a:t>
            </a:r>
            <a:r>
              <a:rPr lang="en-US" sz="2000" i="1"/>
              <a:t>g</a:t>
            </a:r>
            <a:r>
              <a:rPr lang="en-US" sz="2000" baseline="-25000"/>
              <a:t>2</a:t>
            </a:r>
            <a:r>
              <a:rPr lang="en-US" sz="2000"/>
              <a:t> + </a:t>
            </a:r>
            <a:r>
              <a:rPr lang="en-US" sz="2000" i="1"/>
              <a:t>p</a:t>
            </a:r>
            <a:r>
              <a:rPr lang="en-US" sz="2000" baseline="-25000"/>
              <a:t>2</a:t>
            </a:r>
            <a:r>
              <a:rPr lang="en-US" sz="2000" i="1"/>
              <a:t>c</a:t>
            </a:r>
            <a:r>
              <a:rPr lang="en-US" sz="2000" baseline="-25000"/>
              <a:t>1</a:t>
            </a:r>
            <a:endParaRPr lang="en-US" sz="2000"/>
          </a:p>
          <a:p>
            <a:r>
              <a:rPr lang="en-US" sz="2000"/>
              <a:t>    = </a:t>
            </a:r>
            <a:r>
              <a:rPr lang="en-US" sz="2000" i="1"/>
              <a:t>g</a:t>
            </a:r>
            <a:r>
              <a:rPr lang="en-US" sz="2000" baseline="-25000"/>
              <a:t>2</a:t>
            </a:r>
            <a:r>
              <a:rPr lang="en-US" sz="2000"/>
              <a:t> + </a:t>
            </a:r>
            <a:r>
              <a:rPr lang="en-US" sz="2000" i="1"/>
              <a:t>p</a:t>
            </a:r>
            <a:r>
              <a:rPr lang="en-US" sz="2000" baseline="-25000"/>
              <a:t>2</a:t>
            </a:r>
            <a:r>
              <a:rPr lang="en-US" sz="2000"/>
              <a:t>(</a:t>
            </a:r>
            <a:r>
              <a:rPr lang="en-US" sz="2000" i="1"/>
              <a:t>g</a:t>
            </a:r>
            <a:r>
              <a:rPr lang="en-US" sz="2000" baseline="-25000"/>
              <a:t>1</a:t>
            </a:r>
            <a:r>
              <a:rPr lang="en-US" sz="2000"/>
              <a:t> + </a:t>
            </a:r>
            <a:r>
              <a:rPr lang="en-US" sz="2000" i="1"/>
              <a:t>p</a:t>
            </a:r>
            <a:r>
              <a:rPr lang="en-US" sz="2000" baseline="-25000"/>
              <a:t>1</a:t>
            </a:r>
            <a:r>
              <a:rPr lang="en-US" sz="2000" i="1"/>
              <a:t>g</a:t>
            </a:r>
            <a:r>
              <a:rPr lang="en-US" sz="2000" baseline="-25000"/>
              <a:t>0</a:t>
            </a:r>
            <a:r>
              <a:rPr lang="en-US" sz="2000"/>
              <a:t>)</a:t>
            </a:r>
          </a:p>
          <a:p>
            <a:r>
              <a:rPr lang="en-US" sz="2000"/>
              <a:t>    = </a:t>
            </a:r>
            <a:r>
              <a:rPr lang="en-US" sz="2000" i="1"/>
              <a:t>g</a:t>
            </a:r>
            <a:r>
              <a:rPr lang="en-US" sz="2000" baseline="-25000"/>
              <a:t>2</a:t>
            </a:r>
            <a:r>
              <a:rPr lang="en-US" sz="2000"/>
              <a:t> + </a:t>
            </a:r>
            <a:r>
              <a:rPr lang="en-US" sz="2000" i="1"/>
              <a:t>p</a:t>
            </a:r>
            <a:r>
              <a:rPr lang="en-US" sz="2000" baseline="-25000"/>
              <a:t>2</a:t>
            </a:r>
            <a:r>
              <a:rPr lang="en-US" sz="2000" i="1"/>
              <a:t>g</a:t>
            </a:r>
            <a:r>
              <a:rPr lang="en-US" sz="2000" baseline="-25000"/>
              <a:t>1</a:t>
            </a:r>
            <a:r>
              <a:rPr lang="en-US" sz="2000"/>
              <a:t> + </a:t>
            </a:r>
            <a:r>
              <a:rPr lang="en-US" sz="2000" i="1"/>
              <a:t>p</a:t>
            </a:r>
            <a:r>
              <a:rPr lang="en-US" sz="2000" baseline="-25000"/>
              <a:t>2</a:t>
            </a:r>
            <a:r>
              <a:rPr lang="en-US" sz="2000" i="1"/>
              <a:t>p</a:t>
            </a:r>
            <a:r>
              <a:rPr lang="en-US" sz="2000" baseline="-25000"/>
              <a:t>1</a:t>
            </a:r>
            <a:r>
              <a:rPr lang="en-US" sz="2000" i="1"/>
              <a:t>g</a:t>
            </a:r>
            <a:r>
              <a:rPr lang="en-US" sz="2000" baseline="-25000"/>
              <a:t>0</a:t>
            </a:r>
            <a:r>
              <a:rPr lang="en-US" sz="2000"/>
              <a:t>					(4.37)</a:t>
            </a:r>
          </a:p>
          <a:p>
            <a:r>
              <a:rPr lang="en-US" sz="2000" i="1"/>
              <a:t>s</a:t>
            </a:r>
            <a:r>
              <a:rPr lang="en-US" sz="2000" baseline="-25000"/>
              <a:t>2  </a:t>
            </a:r>
            <a:r>
              <a:rPr lang="en-US" sz="2000"/>
              <a:t>= </a:t>
            </a:r>
            <a:r>
              <a:rPr lang="en-US" sz="2000" i="1"/>
              <a:t>p</a:t>
            </a:r>
            <a:r>
              <a:rPr lang="en-US" sz="2000" baseline="-25000"/>
              <a:t>2</a:t>
            </a:r>
            <a:r>
              <a:rPr lang="en-US" sz="2000"/>
              <a:t> </a:t>
            </a:r>
            <a:r>
              <a:rPr lang="en-US" sz="2000">
                <a:sym typeface="Symbol" pitchFamily="18" charset="2"/>
              </a:rPr>
              <a:t> </a:t>
            </a:r>
            <a:r>
              <a:rPr lang="en-US" sz="2000" i="1"/>
              <a:t>c</a:t>
            </a:r>
            <a:r>
              <a:rPr lang="en-US" sz="2000" baseline="-25000"/>
              <a:t>1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Carry Look-Ahead Adder Design</a:t>
            </a:r>
          </a:p>
        </p:txBody>
      </p:sp>
      <p:graphicFrame>
        <p:nvGraphicFramePr>
          <p:cNvPr id="101379" name="Object 3"/>
          <p:cNvGraphicFramePr>
            <a:graphicFrameLocks noChangeAspect="1"/>
          </p:cNvGraphicFramePr>
          <p:nvPr/>
        </p:nvGraphicFramePr>
        <p:xfrm>
          <a:off x="2514600" y="1371600"/>
          <a:ext cx="4094163" cy="4597400"/>
        </p:xfrm>
        <a:graphic>
          <a:graphicData uri="http://schemas.openxmlformats.org/presentationml/2006/ole">
            <p:oleObj spid="_x0000_s101379" name="VISIO" r:id="rId3" imgW="4024440" imgH="4519800" progId="Visio.Drawing.5">
              <p:embed/>
            </p:oleObj>
          </a:graphicData>
        </a:graphic>
      </p:graphicFrame>
      <p:sp>
        <p:nvSpPr>
          <p:cNvPr id="101380" name="Text Box 4"/>
          <p:cNvSpPr txBox="1">
            <a:spLocks noChangeArrowheads="1"/>
          </p:cNvSpPr>
          <p:nvPr/>
        </p:nvSpPr>
        <p:spPr bwMode="auto">
          <a:xfrm>
            <a:off x="4495800" y="5867400"/>
            <a:ext cx="354013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1200"/>
              <a:t>(c)</a:t>
            </a:r>
          </a:p>
        </p:txBody>
      </p:sp>
      <p:sp>
        <p:nvSpPr>
          <p:cNvPr id="101381" name="Text Box 5"/>
          <p:cNvSpPr txBox="1">
            <a:spLocks noChangeArrowheads="1"/>
          </p:cNvSpPr>
          <p:nvPr/>
        </p:nvSpPr>
        <p:spPr bwMode="auto">
          <a:xfrm>
            <a:off x="3973513" y="6186488"/>
            <a:ext cx="1354137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000"/>
              <a:t>Figure 4.39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Add Times for Carry Look-Ahead Adders</a:t>
            </a:r>
          </a:p>
        </p:txBody>
      </p:sp>
      <p:sp>
        <p:nvSpPr>
          <p:cNvPr id="110595" name="Text Box 3"/>
          <p:cNvSpPr txBox="1">
            <a:spLocks noChangeArrowheads="1"/>
          </p:cNvSpPr>
          <p:nvPr/>
        </p:nvSpPr>
        <p:spPr bwMode="auto">
          <a:xfrm>
            <a:off x="1508125" y="1766888"/>
            <a:ext cx="1841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endParaRPr lang="pt-BR" sz="2000"/>
          </a:p>
        </p:txBody>
      </p:sp>
      <p:sp>
        <p:nvSpPr>
          <p:cNvPr id="110596" name="Text Box 4"/>
          <p:cNvSpPr txBox="1">
            <a:spLocks noChangeArrowheads="1"/>
          </p:cNvSpPr>
          <p:nvPr/>
        </p:nvSpPr>
        <p:spPr bwMode="auto">
          <a:xfrm>
            <a:off x="1584325" y="1919288"/>
            <a:ext cx="3436938" cy="414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000"/>
              <a:t>Adder modules</a:t>
            </a:r>
          </a:p>
          <a:p>
            <a:endParaRPr lang="en-US" sz="2000"/>
          </a:p>
          <a:p>
            <a:r>
              <a:rPr lang="en-US" sz="2000"/>
              <a:t>	 </a:t>
            </a:r>
            <a:r>
              <a:rPr lang="en-US" sz="2000" i="1"/>
              <a:t>t</a:t>
            </a:r>
            <a:r>
              <a:rPr lang="en-US" sz="2000" baseline="-25000"/>
              <a:t>g </a:t>
            </a:r>
            <a:r>
              <a:rPr lang="en-US" sz="2000"/>
              <a:t>= </a:t>
            </a:r>
            <a:r>
              <a:rPr lang="en-US" sz="2000" i="1"/>
              <a:t>t</a:t>
            </a:r>
            <a:r>
              <a:rPr lang="en-US" sz="2000" baseline="-25000"/>
              <a:t>p</a:t>
            </a:r>
            <a:r>
              <a:rPr lang="en-US" sz="2000"/>
              <a:t> = </a:t>
            </a:r>
            <a:r>
              <a:rPr lang="en-US" sz="2000" i="1"/>
              <a:t>t</a:t>
            </a:r>
            <a:r>
              <a:rPr lang="en-US" sz="2000" baseline="-25000"/>
              <a:t>s </a:t>
            </a:r>
            <a:r>
              <a:rPr lang="en-US" sz="2000"/>
              <a:t>= </a:t>
            </a:r>
            <a:r>
              <a:rPr lang="en-US" sz="2000" i="1"/>
              <a:t>t</a:t>
            </a:r>
            <a:r>
              <a:rPr lang="en-US" sz="2000" baseline="-25000"/>
              <a:t>gate</a:t>
            </a:r>
          </a:p>
          <a:p>
            <a:endParaRPr lang="en-US" sz="2000" baseline="-25000"/>
          </a:p>
          <a:p>
            <a:r>
              <a:rPr lang="en-US" sz="2000"/>
              <a:t>CLA module</a:t>
            </a:r>
          </a:p>
          <a:p>
            <a:endParaRPr lang="en-US" sz="2000"/>
          </a:p>
          <a:p>
            <a:r>
              <a:rPr lang="en-US" sz="2000"/>
              <a:t>	 </a:t>
            </a:r>
            <a:r>
              <a:rPr lang="en-US" sz="2000" i="1"/>
              <a:t>t</a:t>
            </a:r>
            <a:r>
              <a:rPr lang="en-US" sz="2000" baseline="-25000"/>
              <a:t>c </a:t>
            </a:r>
            <a:r>
              <a:rPr lang="en-US" sz="2000"/>
              <a:t>= 2 </a:t>
            </a:r>
            <a:r>
              <a:rPr lang="en-US" sz="2000" i="1"/>
              <a:t>t</a:t>
            </a:r>
            <a:r>
              <a:rPr lang="en-US" sz="2000" baseline="-25000"/>
              <a:t>gate</a:t>
            </a:r>
          </a:p>
          <a:p>
            <a:endParaRPr lang="en-US" sz="2000" baseline="-25000"/>
          </a:p>
          <a:p>
            <a:r>
              <a:rPr lang="en-US" sz="2000"/>
              <a:t>Overall</a:t>
            </a:r>
          </a:p>
          <a:p>
            <a:endParaRPr lang="en-US" sz="2000"/>
          </a:p>
          <a:p>
            <a:r>
              <a:rPr lang="en-US" sz="2000"/>
              <a:t>	</a:t>
            </a:r>
            <a:r>
              <a:rPr lang="en-US" sz="2000" i="1"/>
              <a:t>t</a:t>
            </a:r>
            <a:r>
              <a:rPr lang="en-US" sz="2000" baseline="-25000"/>
              <a:t>add  </a:t>
            </a:r>
            <a:r>
              <a:rPr lang="en-US" sz="2000"/>
              <a:t>= </a:t>
            </a:r>
            <a:r>
              <a:rPr lang="en-US" sz="2000" i="1"/>
              <a:t>t</a:t>
            </a:r>
            <a:r>
              <a:rPr lang="en-US" sz="2000" baseline="-25000"/>
              <a:t>gate</a:t>
            </a:r>
            <a:r>
              <a:rPr lang="en-US" sz="2000"/>
              <a:t> + 2 </a:t>
            </a:r>
            <a:r>
              <a:rPr lang="en-US" sz="2000" i="1"/>
              <a:t>t</a:t>
            </a:r>
            <a:r>
              <a:rPr lang="en-US" sz="2000" baseline="-25000"/>
              <a:t>gate </a:t>
            </a:r>
            <a:r>
              <a:rPr lang="en-US" sz="2000"/>
              <a:t>+ </a:t>
            </a:r>
            <a:r>
              <a:rPr lang="en-US" sz="2000" i="1"/>
              <a:t>t</a:t>
            </a:r>
            <a:r>
              <a:rPr lang="en-US" sz="2000" baseline="-25000"/>
              <a:t>gate</a:t>
            </a:r>
          </a:p>
          <a:p>
            <a:endParaRPr lang="en-US" sz="2000"/>
          </a:p>
          <a:p>
            <a:r>
              <a:rPr lang="en-US" sz="2000"/>
              <a:t>	      = 4 </a:t>
            </a:r>
            <a:r>
              <a:rPr lang="en-US" sz="2000" i="1"/>
              <a:t>t</a:t>
            </a:r>
            <a:r>
              <a:rPr lang="en-US" sz="2000" baseline="-25000"/>
              <a:t>gate</a:t>
            </a:r>
          </a:p>
          <a:p>
            <a:endParaRPr lang="en-US" sz="20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Binary Subtraction Circuits</a:t>
            </a:r>
          </a:p>
        </p:txBody>
      </p:sp>
      <p:sp>
        <p:nvSpPr>
          <p:cNvPr id="102404" name="Text Box 4"/>
          <p:cNvSpPr txBox="1">
            <a:spLocks noChangeArrowheads="1"/>
          </p:cNvSpPr>
          <p:nvPr/>
        </p:nvSpPr>
        <p:spPr bwMode="auto">
          <a:xfrm>
            <a:off x="1127125" y="1919288"/>
            <a:ext cx="7197725" cy="425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000"/>
              <a:t>Recall that	(</a:t>
            </a:r>
            <a:r>
              <a:rPr lang="en-US" sz="2000" i="1"/>
              <a:t>R</a:t>
            </a:r>
            <a:r>
              <a:rPr lang="en-US" sz="2000"/>
              <a:t>)</a:t>
            </a:r>
            <a:r>
              <a:rPr lang="en-US" sz="2000" baseline="-25000"/>
              <a:t>2 </a:t>
            </a:r>
            <a:r>
              <a:rPr lang="en-US" sz="2000"/>
              <a:t>= (</a:t>
            </a:r>
            <a:r>
              <a:rPr lang="en-US" sz="2000" i="1"/>
              <a:t>P</a:t>
            </a:r>
            <a:r>
              <a:rPr lang="en-US" sz="2000"/>
              <a:t>)</a:t>
            </a:r>
            <a:r>
              <a:rPr lang="en-US" sz="2000" baseline="-25000"/>
              <a:t>2  </a:t>
            </a:r>
            <a:r>
              <a:rPr lang="en-US" sz="2000"/>
              <a:t>- (</a:t>
            </a:r>
            <a:r>
              <a:rPr lang="en-US" sz="2000" i="1"/>
              <a:t>Q</a:t>
            </a:r>
            <a:r>
              <a:rPr lang="en-US" sz="2000"/>
              <a:t>)</a:t>
            </a:r>
            <a:r>
              <a:rPr lang="en-US" sz="2000" baseline="-25000"/>
              <a:t>2 </a:t>
            </a:r>
            <a:endParaRPr lang="en-US" sz="2000"/>
          </a:p>
          <a:p>
            <a:r>
              <a:rPr lang="en-US" sz="2000"/>
              <a:t>		       = (</a:t>
            </a:r>
            <a:r>
              <a:rPr lang="en-US" sz="2000" i="1"/>
              <a:t>P</a:t>
            </a:r>
            <a:r>
              <a:rPr lang="en-US" sz="2000"/>
              <a:t>)</a:t>
            </a:r>
            <a:r>
              <a:rPr lang="en-US" sz="2000" baseline="-25000"/>
              <a:t>2 </a:t>
            </a:r>
            <a:r>
              <a:rPr lang="en-US" sz="2000"/>
              <a:t>+ (-</a:t>
            </a:r>
            <a:r>
              <a:rPr lang="en-US" sz="2000" i="1"/>
              <a:t>Q</a:t>
            </a:r>
            <a:r>
              <a:rPr lang="en-US" sz="2000"/>
              <a:t>)</a:t>
            </a:r>
            <a:r>
              <a:rPr lang="en-US" sz="2000" baseline="-25000"/>
              <a:t>2</a:t>
            </a:r>
            <a:endParaRPr lang="en-US" sz="2000"/>
          </a:p>
          <a:p>
            <a:r>
              <a:rPr lang="en-US" sz="2000"/>
              <a:t>	   	       = (</a:t>
            </a:r>
            <a:r>
              <a:rPr lang="en-US" sz="2000" i="1"/>
              <a:t>P</a:t>
            </a:r>
            <a:r>
              <a:rPr lang="en-US" sz="2000"/>
              <a:t>)</a:t>
            </a:r>
            <a:r>
              <a:rPr lang="en-US" sz="2000" baseline="-25000"/>
              <a:t>2 </a:t>
            </a:r>
            <a:r>
              <a:rPr lang="en-US" sz="2000"/>
              <a:t>+ [</a:t>
            </a:r>
            <a:r>
              <a:rPr lang="en-US" sz="2000" i="1"/>
              <a:t>Q</a:t>
            </a:r>
            <a:r>
              <a:rPr lang="en-US" sz="2000"/>
              <a:t>]</a:t>
            </a:r>
            <a:r>
              <a:rPr lang="en-US" sz="2000" baseline="-25000"/>
              <a:t>2</a:t>
            </a:r>
            <a:endParaRPr lang="en-US" sz="2000"/>
          </a:p>
          <a:p>
            <a:r>
              <a:rPr lang="en-US" sz="2000"/>
              <a:t>	      	       = (</a:t>
            </a:r>
            <a:r>
              <a:rPr lang="en-US" sz="2000" i="1"/>
              <a:t>P</a:t>
            </a:r>
            <a:r>
              <a:rPr lang="en-US" sz="2000"/>
              <a:t>)</a:t>
            </a:r>
            <a:r>
              <a:rPr lang="en-US" sz="2000" baseline="-25000"/>
              <a:t>2 </a:t>
            </a:r>
            <a:r>
              <a:rPr lang="en-US" sz="2000"/>
              <a:t>+ (</a:t>
            </a:r>
            <a:r>
              <a:rPr lang="en-US" sz="2000" i="1"/>
              <a:t>Q)</a:t>
            </a:r>
            <a:r>
              <a:rPr lang="en-US" sz="2000" baseline="-25000"/>
              <a:t>2</a:t>
            </a:r>
            <a:r>
              <a:rPr lang="en-US" sz="2000">
                <a:sym typeface="Symbol" pitchFamily="18" charset="2"/>
              </a:rPr>
              <a:t> + 1</a:t>
            </a:r>
          </a:p>
          <a:p>
            <a:endParaRPr lang="en-US" sz="2000">
              <a:sym typeface="Symbol" pitchFamily="18" charset="2"/>
            </a:endParaRPr>
          </a:p>
          <a:p>
            <a:r>
              <a:rPr lang="en-US" sz="2000">
                <a:sym typeface="Symbol" pitchFamily="18" charset="2"/>
              </a:rPr>
              <a:t>For an SN7483 adder</a:t>
            </a:r>
          </a:p>
          <a:p>
            <a:endParaRPr lang="en-US" sz="2000">
              <a:sym typeface="Symbol" pitchFamily="18" charset="2"/>
            </a:endParaRPr>
          </a:p>
          <a:p>
            <a:r>
              <a:rPr lang="en-US" sz="2000">
                <a:sym typeface="Symbol" pitchFamily="18" charset="2"/>
              </a:rPr>
              <a:t>		()</a:t>
            </a:r>
            <a:r>
              <a:rPr lang="en-US" sz="2000" baseline="-25000">
                <a:sym typeface="Symbol" pitchFamily="18" charset="2"/>
              </a:rPr>
              <a:t>2</a:t>
            </a:r>
            <a:r>
              <a:rPr lang="en-US" sz="2000">
                <a:sym typeface="Symbol" pitchFamily="18" charset="2"/>
              </a:rPr>
              <a:t> = (</a:t>
            </a:r>
            <a:r>
              <a:rPr lang="en-US" sz="2000" i="1">
                <a:sym typeface="Symbol" pitchFamily="18" charset="2"/>
              </a:rPr>
              <a:t>A</a:t>
            </a:r>
            <a:r>
              <a:rPr lang="en-US" sz="2000">
                <a:sym typeface="Symbol" pitchFamily="18" charset="2"/>
              </a:rPr>
              <a:t>)</a:t>
            </a:r>
            <a:r>
              <a:rPr lang="en-US" sz="2000" baseline="-25000">
                <a:sym typeface="Symbol" pitchFamily="18" charset="2"/>
              </a:rPr>
              <a:t>2</a:t>
            </a:r>
            <a:r>
              <a:rPr lang="en-US" sz="2000">
                <a:sym typeface="Symbol" pitchFamily="18" charset="2"/>
              </a:rPr>
              <a:t> + (</a:t>
            </a:r>
            <a:r>
              <a:rPr lang="en-US" sz="2000" i="1">
                <a:sym typeface="Symbol" pitchFamily="18" charset="2"/>
              </a:rPr>
              <a:t>B</a:t>
            </a:r>
            <a:r>
              <a:rPr lang="en-US" sz="2000">
                <a:sym typeface="Symbol" pitchFamily="18" charset="2"/>
              </a:rPr>
              <a:t>)</a:t>
            </a:r>
            <a:r>
              <a:rPr lang="en-US" sz="2000" baseline="-25000">
                <a:sym typeface="Symbol" pitchFamily="18" charset="2"/>
              </a:rPr>
              <a:t>2</a:t>
            </a:r>
            <a:r>
              <a:rPr lang="en-US" sz="2000">
                <a:sym typeface="Symbol" pitchFamily="18" charset="2"/>
              </a:rPr>
              <a:t> + (</a:t>
            </a:r>
            <a:r>
              <a:rPr lang="en-US" sz="2000" i="1">
                <a:sym typeface="Symbol" pitchFamily="18" charset="2"/>
              </a:rPr>
              <a:t>C</a:t>
            </a:r>
            <a:r>
              <a:rPr lang="en-US" sz="2000">
                <a:sym typeface="Symbol" pitchFamily="18" charset="2"/>
              </a:rPr>
              <a:t>0)</a:t>
            </a:r>
            <a:r>
              <a:rPr lang="en-US" sz="2000" baseline="-25000">
                <a:sym typeface="Symbol" pitchFamily="18" charset="2"/>
              </a:rPr>
              <a:t>2</a:t>
            </a:r>
            <a:r>
              <a:rPr lang="en-US" sz="2000">
                <a:sym typeface="Symbol" pitchFamily="18" charset="2"/>
              </a:rPr>
              <a:t>			(4.39)</a:t>
            </a:r>
          </a:p>
          <a:p>
            <a:endParaRPr lang="en-US" sz="2000" baseline="-25000">
              <a:sym typeface="Symbol" pitchFamily="18" charset="2"/>
            </a:endParaRPr>
          </a:p>
          <a:p>
            <a:r>
              <a:rPr lang="en-US" sz="2000">
                <a:sym typeface="Symbol" pitchFamily="18" charset="2"/>
              </a:rPr>
              <a:t>where	 =  4321,  </a:t>
            </a:r>
            <a:r>
              <a:rPr lang="en-US" sz="2000" i="1">
                <a:sym typeface="Symbol" pitchFamily="18" charset="2"/>
              </a:rPr>
              <a:t>A </a:t>
            </a:r>
            <a:r>
              <a:rPr lang="en-US" sz="2000">
                <a:sym typeface="Symbol" pitchFamily="18" charset="2"/>
              </a:rPr>
              <a:t>= </a:t>
            </a:r>
            <a:r>
              <a:rPr lang="en-US" sz="2000" i="1">
                <a:sym typeface="Symbol" pitchFamily="18" charset="2"/>
              </a:rPr>
              <a:t>A</a:t>
            </a:r>
            <a:r>
              <a:rPr lang="en-US" sz="2000">
                <a:sym typeface="Symbol" pitchFamily="18" charset="2"/>
              </a:rPr>
              <a:t>4</a:t>
            </a:r>
            <a:r>
              <a:rPr lang="en-US" sz="2000" i="1">
                <a:sym typeface="Symbol" pitchFamily="18" charset="2"/>
              </a:rPr>
              <a:t>A</a:t>
            </a:r>
            <a:r>
              <a:rPr lang="en-US" sz="2000">
                <a:sym typeface="Symbol" pitchFamily="18" charset="2"/>
              </a:rPr>
              <a:t>3</a:t>
            </a:r>
            <a:r>
              <a:rPr lang="en-US" sz="2000" i="1">
                <a:sym typeface="Symbol" pitchFamily="18" charset="2"/>
              </a:rPr>
              <a:t>A</a:t>
            </a:r>
            <a:r>
              <a:rPr lang="en-US" sz="2000">
                <a:sym typeface="Symbol" pitchFamily="18" charset="2"/>
              </a:rPr>
              <a:t>2</a:t>
            </a:r>
            <a:r>
              <a:rPr lang="en-US" sz="2000" i="1">
                <a:sym typeface="Symbol" pitchFamily="18" charset="2"/>
              </a:rPr>
              <a:t>A</a:t>
            </a:r>
            <a:r>
              <a:rPr lang="en-US" sz="2000">
                <a:sym typeface="Symbol" pitchFamily="18" charset="2"/>
              </a:rPr>
              <a:t>1, and </a:t>
            </a:r>
            <a:r>
              <a:rPr lang="en-US" sz="2000" i="1">
                <a:sym typeface="Symbol" pitchFamily="18" charset="2"/>
              </a:rPr>
              <a:t>B = B</a:t>
            </a:r>
            <a:r>
              <a:rPr lang="en-US" sz="2000">
                <a:sym typeface="Symbol" pitchFamily="18" charset="2"/>
              </a:rPr>
              <a:t>4</a:t>
            </a:r>
            <a:r>
              <a:rPr lang="en-US" sz="2000" i="1">
                <a:sym typeface="Symbol" pitchFamily="18" charset="2"/>
              </a:rPr>
              <a:t>B3B2B1</a:t>
            </a:r>
            <a:endParaRPr lang="en-US" sz="2000">
              <a:sym typeface="Symbol" pitchFamily="18" charset="2"/>
            </a:endParaRPr>
          </a:p>
          <a:p>
            <a:endParaRPr lang="en-US" sz="2000">
              <a:sym typeface="Symbol" pitchFamily="18" charset="2"/>
            </a:endParaRPr>
          </a:p>
          <a:p>
            <a:r>
              <a:rPr lang="en-US" sz="2000"/>
              <a:t>If </a:t>
            </a:r>
            <a:r>
              <a:rPr lang="en-US" sz="2000" i="1"/>
              <a:t>C</a:t>
            </a:r>
            <a:r>
              <a:rPr lang="en-US" sz="2000"/>
              <a:t>0 = 0, </a:t>
            </a:r>
            <a:r>
              <a:rPr lang="en-US" sz="2000" i="1"/>
              <a:t>A = P,</a:t>
            </a:r>
            <a:r>
              <a:rPr lang="en-US" sz="2000"/>
              <a:t> and </a:t>
            </a:r>
            <a:r>
              <a:rPr lang="en-US" sz="2000" i="1"/>
              <a:t>B = Q, </a:t>
            </a:r>
            <a:r>
              <a:rPr lang="en-US" sz="2000"/>
              <a:t>then </a:t>
            </a:r>
            <a:r>
              <a:rPr lang="en-US" sz="2000">
                <a:sym typeface="Symbol" pitchFamily="18" charset="2"/>
              </a:rPr>
              <a:t>()</a:t>
            </a:r>
            <a:r>
              <a:rPr lang="en-US" sz="2000" baseline="-25000">
                <a:sym typeface="Symbol" pitchFamily="18" charset="2"/>
              </a:rPr>
              <a:t>2</a:t>
            </a:r>
            <a:r>
              <a:rPr lang="en-US" sz="2000">
                <a:sym typeface="Symbol" pitchFamily="18" charset="2"/>
              </a:rPr>
              <a:t> = (</a:t>
            </a:r>
            <a:r>
              <a:rPr lang="en-US" sz="2000" i="1">
                <a:sym typeface="Symbol" pitchFamily="18" charset="2"/>
              </a:rPr>
              <a:t>P</a:t>
            </a:r>
            <a:r>
              <a:rPr lang="en-US" sz="2000">
                <a:sym typeface="Symbol" pitchFamily="18" charset="2"/>
              </a:rPr>
              <a:t>)</a:t>
            </a:r>
            <a:r>
              <a:rPr lang="en-US" sz="2000" baseline="-25000">
                <a:sym typeface="Symbol" pitchFamily="18" charset="2"/>
              </a:rPr>
              <a:t>2</a:t>
            </a:r>
            <a:r>
              <a:rPr lang="en-US" sz="2000">
                <a:sym typeface="Symbol" pitchFamily="18" charset="2"/>
              </a:rPr>
              <a:t> + (</a:t>
            </a:r>
            <a:r>
              <a:rPr lang="en-US" sz="2000" i="1">
                <a:sym typeface="Symbol" pitchFamily="18" charset="2"/>
              </a:rPr>
              <a:t>Q</a:t>
            </a:r>
            <a:r>
              <a:rPr lang="en-US" sz="2000">
                <a:sym typeface="Symbol" pitchFamily="18" charset="2"/>
              </a:rPr>
              <a:t>)</a:t>
            </a:r>
            <a:r>
              <a:rPr lang="en-US" sz="2000" baseline="-25000">
                <a:sym typeface="Symbol" pitchFamily="18" charset="2"/>
              </a:rPr>
              <a:t>2</a:t>
            </a:r>
            <a:r>
              <a:rPr lang="en-US" sz="2000">
                <a:sym typeface="Symbol" pitchFamily="18" charset="2"/>
              </a:rPr>
              <a:t> .</a:t>
            </a:r>
          </a:p>
          <a:p>
            <a:endParaRPr lang="en-US" sz="2000">
              <a:sym typeface="Symbol" pitchFamily="18" charset="2"/>
            </a:endParaRPr>
          </a:p>
          <a:p>
            <a:r>
              <a:rPr lang="en-US" sz="2000">
                <a:sym typeface="Symbol" pitchFamily="18" charset="2"/>
              </a:rPr>
              <a:t>If </a:t>
            </a:r>
            <a:r>
              <a:rPr lang="en-US" sz="2000" i="1">
                <a:sym typeface="Symbol" pitchFamily="18" charset="2"/>
              </a:rPr>
              <a:t>C</a:t>
            </a:r>
            <a:r>
              <a:rPr lang="en-US" sz="2000">
                <a:sym typeface="Symbol" pitchFamily="18" charset="2"/>
              </a:rPr>
              <a:t>0 = 1, </a:t>
            </a:r>
            <a:r>
              <a:rPr lang="en-US" sz="2000" i="1"/>
              <a:t>A = P,</a:t>
            </a:r>
            <a:r>
              <a:rPr lang="en-US" sz="2000">
                <a:sym typeface="Symbol" pitchFamily="18" charset="2"/>
              </a:rPr>
              <a:t> and </a:t>
            </a:r>
            <a:r>
              <a:rPr lang="en-US" sz="2000" i="1">
                <a:sym typeface="Symbol" pitchFamily="18" charset="2"/>
              </a:rPr>
              <a:t>B = Q</a:t>
            </a:r>
            <a:r>
              <a:rPr lang="en-US" sz="2000">
                <a:sym typeface="Symbol" pitchFamily="18" charset="2"/>
              </a:rPr>
              <a:t>, then ()</a:t>
            </a:r>
            <a:r>
              <a:rPr lang="en-US" sz="2000" baseline="-25000">
                <a:sym typeface="Symbol" pitchFamily="18" charset="2"/>
              </a:rPr>
              <a:t>2</a:t>
            </a:r>
            <a:r>
              <a:rPr lang="en-US" sz="2000">
                <a:sym typeface="Symbol" pitchFamily="18" charset="2"/>
              </a:rPr>
              <a:t> = (</a:t>
            </a:r>
            <a:r>
              <a:rPr lang="en-US" sz="2000" i="1">
                <a:sym typeface="Symbol" pitchFamily="18" charset="2"/>
              </a:rPr>
              <a:t>P</a:t>
            </a:r>
            <a:r>
              <a:rPr lang="en-US" sz="2000">
                <a:sym typeface="Symbol" pitchFamily="18" charset="2"/>
              </a:rPr>
              <a:t>)</a:t>
            </a:r>
            <a:r>
              <a:rPr lang="en-US" sz="2000" baseline="-25000">
                <a:sym typeface="Symbol" pitchFamily="18" charset="2"/>
              </a:rPr>
              <a:t>2</a:t>
            </a:r>
            <a:r>
              <a:rPr lang="en-US" sz="2000">
                <a:sym typeface="Symbol" pitchFamily="18" charset="2"/>
              </a:rPr>
              <a:t> - (</a:t>
            </a:r>
            <a:r>
              <a:rPr lang="en-US" sz="2000" i="1">
                <a:sym typeface="Symbol" pitchFamily="18" charset="2"/>
              </a:rPr>
              <a:t>Q</a:t>
            </a:r>
            <a:r>
              <a:rPr lang="en-US" sz="2000">
                <a:sym typeface="Symbol" pitchFamily="18" charset="2"/>
              </a:rPr>
              <a:t>)</a:t>
            </a:r>
            <a:r>
              <a:rPr lang="en-US" sz="2000" baseline="-25000">
                <a:sym typeface="Symbol" pitchFamily="18" charset="2"/>
              </a:rPr>
              <a:t>2</a:t>
            </a:r>
            <a:r>
              <a:rPr lang="en-US" sz="2000">
                <a:sym typeface="Symbol" pitchFamily="18" charset="2"/>
              </a:rPr>
              <a:t> 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7346" name="Object 2"/>
          <p:cNvGraphicFramePr>
            <a:graphicFrameLocks noChangeAspect="1"/>
          </p:cNvGraphicFramePr>
          <p:nvPr/>
        </p:nvGraphicFramePr>
        <p:xfrm>
          <a:off x="1981200" y="1690688"/>
          <a:ext cx="4953000" cy="4275137"/>
        </p:xfrm>
        <a:graphic>
          <a:graphicData uri="http://schemas.openxmlformats.org/presentationml/2006/ole">
            <p:oleObj spid="_x0000_s57346" name="VISIO" r:id="rId3" imgW="4189680" imgH="3618000" progId="Visio.Drawing.5">
              <p:embed/>
            </p:oleObj>
          </a:graphicData>
        </a:graphic>
      </p:graphicFrame>
      <p:sp>
        <p:nvSpPr>
          <p:cNvPr id="57347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Decoder Realization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Two’s Complement Adder/Subtracter</a:t>
            </a:r>
          </a:p>
        </p:txBody>
      </p:sp>
      <p:graphicFrame>
        <p:nvGraphicFramePr>
          <p:cNvPr id="103428" name="Object 4"/>
          <p:cNvGraphicFramePr>
            <a:graphicFrameLocks noChangeAspect="1"/>
          </p:cNvGraphicFramePr>
          <p:nvPr/>
        </p:nvGraphicFramePr>
        <p:xfrm>
          <a:off x="1828800" y="1447800"/>
          <a:ext cx="5562600" cy="4405313"/>
        </p:xfrm>
        <a:graphic>
          <a:graphicData uri="http://schemas.openxmlformats.org/presentationml/2006/ole">
            <p:oleObj spid="_x0000_s103428" name="VISIO" r:id="rId3" imgW="3567240" imgH="2826000" progId="Visio.Drawing.5">
              <p:embed/>
            </p:oleObj>
          </a:graphicData>
        </a:graphic>
      </p:graphicFrame>
      <p:sp>
        <p:nvSpPr>
          <p:cNvPr id="103429" name="Text Box 5"/>
          <p:cNvSpPr txBox="1">
            <a:spLocks noChangeArrowheads="1"/>
          </p:cNvSpPr>
          <p:nvPr/>
        </p:nvSpPr>
        <p:spPr bwMode="auto">
          <a:xfrm>
            <a:off x="4049713" y="6110288"/>
            <a:ext cx="1354137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000"/>
              <a:t>Figure 4.41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Arithmetic Overflow Detection</a:t>
            </a:r>
          </a:p>
        </p:txBody>
      </p:sp>
      <p:sp>
        <p:nvSpPr>
          <p:cNvPr id="104451" name="Text Box 3"/>
          <p:cNvSpPr txBox="1">
            <a:spLocks noChangeArrowheads="1"/>
          </p:cNvSpPr>
          <p:nvPr/>
        </p:nvSpPr>
        <p:spPr bwMode="auto">
          <a:xfrm>
            <a:off x="2286000" y="1828800"/>
            <a:ext cx="4451350" cy="4362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i="1"/>
              <a:t>a</a:t>
            </a:r>
            <a:r>
              <a:rPr lang="en-US" baseline="-25000"/>
              <a:t>n-1</a:t>
            </a:r>
            <a:r>
              <a:rPr lang="en-US"/>
              <a:t>   </a:t>
            </a:r>
            <a:r>
              <a:rPr lang="en-US" i="1"/>
              <a:t>b</a:t>
            </a:r>
            <a:r>
              <a:rPr lang="en-US" baseline="-25000"/>
              <a:t>n-1</a:t>
            </a:r>
            <a:r>
              <a:rPr lang="en-US"/>
              <a:t>   </a:t>
            </a:r>
            <a:r>
              <a:rPr lang="en-US" i="1"/>
              <a:t>c</a:t>
            </a:r>
            <a:r>
              <a:rPr lang="en-US" baseline="-25000"/>
              <a:t>n-2</a:t>
            </a:r>
            <a:r>
              <a:rPr lang="en-US"/>
              <a:t>    </a:t>
            </a:r>
            <a:r>
              <a:rPr lang="en-US" i="1"/>
              <a:t>c</a:t>
            </a:r>
            <a:r>
              <a:rPr lang="en-US" baseline="-25000"/>
              <a:t>n-1</a:t>
            </a:r>
            <a:r>
              <a:rPr lang="en-US"/>
              <a:t>   </a:t>
            </a:r>
            <a:r>
              <a:rPr lang="en-US" i="1"/>
              <a:t>s</a:t>
            </a:r>
            <a:r>
              <a:rPr lang="en-US" baseline="-25000"/>
              <a:t>n-1</a:t>
            </a:r>
            <a:r>
              <a:rPr lang="en-US"/>
              <a:t>     </a:t>
            </a:r>
            <a:r>
              <a:rPr lang="en-US" i="1"/>
              <a:t>V</a:t>
            </a:r>
          </a:p>
          <a:p>
            <a:endParaRPr lang="en-US"/>
          </a:p>
          <a:p>
            <a:r>
              <a:rPr lang="en-US"/>
              <a:t>0       0       0      0      0         0</a:t>
            </a:r>
          </a:p>
          <a:p>
            <a:r>
              <a:rPr lang="en-US"/>
              <a:t>0       0       1      0      1         1</a:t>
            </a:r>
          </a:p>
          <a:p>
            <a:r>
              <a:rPr lang="en-US"/>
              <a:t>0       1       0      0      1         0</a:t>
            </a:r>
          </a:p>
          <a:p>
            <a:r>
              <a:rPr lang="en-US"/>
              <a:t>0       1       1      1      0         0</a:t>
            </a:r>
          </a:p>
          <a:p>
            <a:r>
              <a:rPr lang="en-US"/>
              <a:t>1       0       0      0      1         0</a:t>
            </a:r>
          </a:p>
          <a:p>
            <a:r>
              <a:rPr lang="en-US"/>
              <a:t>1       0       1      1      0         0</a:t>
            </a:r>
          </a:p>
          <a:p>
            <a:r>
              <a:rPr lang="en-US"/>
              <a:t>1       1       0      1      0         1</a:t>
            </a:r>
          </a:p>
          <a:p>
            <a:r>
              <a:rPr lang="en-US"/>
              <a:t>1       1       1      1      1         0 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Overflow Detection Circuits</a:t>
            </a:r>
          </a:p>
        </p:txBody>
      </p:sp>
      <p:graphicFrame>
        <p:nvGraphicFramePr>
          <p:cNvPr id="105475" name="Object 3"/>
          <p:cNvGraphicFramePr>
            <a:graphicFrameLocks noChangeAspect="1"/>
          </p:cNvGraphicFramePr>
          <p:nvPr/>
        </p:nvGraphicFramePr>
        <p:xfrm>
          <a:off x="2819400" y="1295400"/>
          <a:ext cx="3382963" cy="4953000"/>
        </p:xfrm>
        <a:graphic>
          <a:graphicData uri="http://schemas.openxmlformats.org/presentationml/2006/ole">
            <p:oleObj spid="_x0000_s105475" name="VISIO" r:id="rId3" imgW="3643560" imgH="5332320" progId="Visio.Drawing.5">
              <p:embed/>
            </p:oleObj>
          </a:graphicData>
        </a:graphic>
      </p:graphicFrame>
      <p:sp>
        <p:nvSpPr>
          <p:cNvPr id="105476" name="Text Box 4"/>
          <p:cNvSpPr txBox="1">
            <a:spLocks noChangeArrowheads="1"/>
          </p:cNvSpPr>
          <p:nvPr/>
        </p:nvSpPr>
        <p:spPr bwMode="auto">
          <a:xfrm>
            <a:off x="3733800" y="6172200"/>
            <a:ext cx="1354138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000"/>
              <a:t>Figure 4.42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98" name="Object 2"/>
          <p:cNvGraphicFramePr>
            <a:graphicFrameLocks noChangeAspect="1"/>
          </p:cNvGraphicFramePr>
          <p:nvPr/>
        </p:nvGraphicFramePr>
        <p:xfrm>
          <a:off x="533400" y="1828800"/>
          <a:ext cx="8382000" cy="3641725"/>
        </p:xfrm>
        <a:graphic>
          <a:graphicData uri="http://schemas.openxmlformats.org/presentationml/2006/ole">
            <p:oleObj spid="_x0000_s4098" name="VISIO" r:id="rId3" imgW="6221520" imgH="270360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122" name="Object 2"/>
          <p:cNvGraphicFramePr>
            <a:graphicFrameLocks noChangeAspect="1"/>
          </p:cNvGraphicFramePr>
          <p:nvPr/>
        </p:nvGraphicFramePr>
        <p:xfrm>
          <a:off x="1460500" y="1354138"/>
          <a:ext cx="6223000" cy="4151312"/>
        </p:xfrm>
        <a:graphic>
          <a:graphicData uri="http://schemas.openxmlformats.org/presentationml/2006/ole">
            <p:oleObj spid="_x0000_s5122" name="VISIO" r:id="rId3" imgW="6221520" imgH="415152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147" name="Object 3"/>
          <p:cNvGraphicFramePr>
            <a:graphicFrameLocks noChangeAspect="1"/>
          </p:cNvGraphicFramePr>
          <p:nvPr/>
        </p:nvGraphicFramePr>
        <p:xfrm>
          <a:off x="1066800" y="1828800"/>
          <a:ext cx="6858000" cy="4052888"/>
        </p:xfrm>
        <a:graphic>
          <a:graphicData uri="http://schemas.openxmlformats.org/presentationml/2006/ole">
            <p:oleObj spid="_x0000_s6147" name="VISIO" r:id="rId3" imgW="2297520" imgH="1344960" progId="Visio.Drawing.5">
              <p:embed/>
            </p:oleObj>
          </a:graphicData>
        </a:graphic>
      </p:graphicFrame>
      <p:sp>
        <p:nvSpPr>
          <p:cNvPr id="614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Decoders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170" name="Object 2"/>
          <p:cNvGraphicFramePr>
            <a:graphicFrameLocks noChangeAspect="1"/>
          </p:cNvGraphicFramePr>
          <p:nvPr/>
        </p:nvGraphicFramePr>
        <p:xfrm>
          <a:off x="1981200" y="1690688"/>
          <a:ext cx="4953000" cy="4275137"/>
        </p:xfrm>
        <a:graphic>
          <a:graphicData uri="http://schemas.openxmlformats.org/presentationml/2006/ole">
            <p:oleObj spid="_x0000_s7170" name="VISIO" r:id="rId3" imgW="4189680" imgH="3618000" progId="Visio.Drawing.5">
              <p:embed/>
            </p:oleObj>
          </a:graphicData>
        </a:graphic>
      </p:graphicFrame>
      <p:sp>
        <p:nvSpPr>
          <p:cNvPr id="71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Decoder Realization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94" name="Object 2"/>
          <p:cNvGraphicFramePr>
            <a:graphicFrameLocks noChangeAspect="1"/>
          </p:cNvGraphicFramePr>
          <p:nvPr/>
        </p:nvGraphicFramePr>
        <p:xfrm>
          <a:off x="1143000" y="796925"/>
          <a:ext cx="4414838" cy="6061075"/>
        </p:xfrm>
        <a:graphic>
          <a:graphicData uri="http://schemas.openxmlformats.org/presentationml/2006/ole">
            <p:oleObj spid="_x0000_s8194" name="VISIO" r:id="rId3" imgW="4227840" imgH="6635160" progId="Visio.Drawing.5">
              <p:embed/>
            </p:oleObj>
          </a:graphicData>
        </a:graphic>
      </p:graphicFrame>
      <p:sp>
        <p:nvSpPr>
          <p:cNvPr id="8195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More complex decoders</a:t>
            </a:r>
            <a:br>
              <a:rPr lang="en-US" sz="2800"/>
            </a:br>
            <a:endParaRPr lang="en-US" sz="28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218" name="Object 2"/>
          <p:cNvGraphicFramePr>
            <a:graphicFrameLocks noChangeAspect="1"/>
          </p:cNvGraphicFramePr>
          <p:nvPr/>
        </p:nvGraphicFramePr>
        <p:xfrm>
          <a:off x="609600" y="2352675"/>
          <a:ext cx="7848600" cy="3473450"/>
        </p:xfrm>
        <a:graphic>
          <a:graphicData uri="http://schemas.openxmlformats.org/presentationml/2006/ole">
            <p:oleObj spid="_x0000_s9218" name="VISIO" r:id="rId3" imgW="4214880" imgH="1865520" progId="Visio.Drawing.5">
              <p:embed/>
            </p:oleObj>
          </a:graphicData>
        </a:graphic>
      </p:graphicFrame>
      <p:sp>
        <p:nvSpPr>
          <p:cNvPr id="9219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Example 4.1  -- Realize </a:t>
            </a:r>
            <a:r>
              <a:rPr lang="en-US" sz="2800" i="1"/>
              <a:t>f(Q,X,P)</a:t>
            </a:r>
            <a:r>
              <a:rPr lang="en-US" sz="2800"/>
              <a:t> = </a:t>
            </a:r>
            <a:br>
              <a:rPr lang="en-US" sz="2800"/>
            </a:br>
            <a:r>
              <a:rPr lang="en-US" sz="2800">
                <a:sym typeface="Symbol" pitchFamily="18" charset="2"/>
              </a:rPr>
              <a:t></a:t>
            </a:r>
            <a:r>
              <a:rPr lang="en-US" sz="2800" i="1"/>
              <a:t>m</a:t>
            </a:r>
            <a:r>
              <a:rPr lang="en-US" sz="2800"/>
              <a:t>(0,1,4,6,7) = </a:t>
            </a:r>
            <a:r>
              <a:rPr lang="en-US" sz="2800">
                <a:sym typeface="Symbol" pitchFamily="18" charset="2"/>
              </a:rPr>
              <a:t></a:t>
            </a:r>
            <a:r>
              <a:rPr lang="en-US" sz="2800" i="1"/>
              <a:t>M</a:t>
            </a:r>
            <a:r>
              <a:rPr lang="en-US" sz="2800"/>
              <a:t>(2,3,5)</a:t>
            </a:r>
            <a:endParaRPr 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42" name="Object 2"/>
          <p:cNvGraphicFramePr>
            <a:graphicFrameLocks noChangeAspect="1"/>
          </p:cNvGraphicFramePr>
          <p:nvPr/>
        </p:nvGraphicFramePr>
        <p:xfrm>
          <a:off x="1219200" y="1992313"/>
          <a:ext cx="7239000" cy="3400425"/>
        </p:xfrm>
        <a:graphic>
          <a:graphicData uri="http://schemas.openxmlformats.org/presentationml/2006/ole">
            <p:oleObj spid="_x0000_s10242" name="VISIO" r:id="rId3" imgW="4214880" imgH="1980000" progId="Visio.Drawing.5">
              <p:embed/>
            </p:oleObj>
          </a:graphicData>
        </a:graphic>
      </p:graphicFrame>
      <p:sp>
        <p:nvSpPr>
          <p:cNvPr id="10243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Example 4.1 (concluded)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9394" name="Object 2"/>
          <p:cNvGraphicFramePr>
            <a:graphicFrameLocks noChangeAspect="1"/>
          </p:cNvGraphicFramePr>
          <p:nvPr/>
        </p:nvGraphicFramePr>
        <p:xfrm>
          <a:off x="1143000" y="796925"/>
          <a:ext cx="4414838" cy="6061075"/>
        </p:xfrm>
        <a:graphic>
          <a:graphicData uri="http://schemas.openxmlformats.org/presentationml/2006/ole">
            <p:oleObj spid="_x0000_s59394" name="VISIO" r:id="rId3" imgW="4227840" imgH="6635160" progId="Visio.Drawing.5">
              <p:embed/>
            </p:oleObj>
          </a:graphicData>
        </a:graphic>
      </p:graphicFrame>
      <p:sp>
        <p:nvSpPr>
          <p:cNvPr id="59395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More complex decoders</a:t>
            </a:r>
            <a:br>
              <a:rPr lang="en-US" sz="2800"/>
            </a:br>
            <a:endParaRPr lang="en-US" sz="28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266" name="Object 2"/>
          <p:cNvGraphicFramePr>
            <a:graphicFrameLocks noChangeAspect="1"/>
          </p:cNvGraphicFramePr>
          <p:nvPr/>
        </p:nvGraphicFramePr>
        <p:xfrm>
          <a:off x="1524000" y="2438400"/>
          <a:ext cx="5956300" cy="3405188"/>
        </p:xfrm>
        <a:graphic>
          <a:graphicData uri="http://schemas.openxmlformats.org/presentationml/2006/ole">
            <p:oleObj spid="_x0000_s11266" name="VISIO" r:id="rId3" imgW="3071880" imgH="175608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290" name="Object 2"/>
          <p:cNvGraphicFramePr>
            <a:graphicFrameLocks noChangeAspect="1"/>
          </p:cNvGraphicFramePr>
          <p:nvPr/>
        </p:nvGraphicFramePr>
        <p:xfrm>
          <a:off x="1479550" y="590550"/>
          <a:ext cx="6184900" cy="5676900"/>
        </p:xfrm>
        <a:graphic>
          <a:graphicData uri="http://schemas.openxmlformats.org/presentationml/2006/ole">
            <p:oleObj spid="_x0000_s12290" name="VISIO" r:id="rId3" imgW="6183720" imgH="567540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14" name="Object 2"/>
          <p:cNvGraphicFramePr>
            <a:graphicFrameLocks noChangeAspect="1"/>
          </p:cNvGraphicFramePr>
          <p:nvPr/>
        </p:nvGraphicFramePr>
        <p:xfrm>
          <a:off x="1460500" y="685800"/>
          <a:ext cx="6223000" cy="5487988"/>
        </p:xfrm>
        <a:graphic>
          <a:graphicData uri="http://schemas.openxmlformats.org/presentationml/2006/ole">
            <p:oleObj spid="_x0000_s13314" name="VISIO" r:id="rId3" imgW="6221520" imgH="548784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338" name="Object 2"/>
          <p:cNvGraphicFramePr>
            <a:graphicFrameLocks noChangeAspect="1"/>
          </p:cNvGraphicFramePr>
          <p:nvPr/>
        </p:nvGraphicFramePr>
        <p:xfrm>
          <a:off x="1498600" y="558800"/>
          <a:ext cx="6146800" cy="5740400"/>
        </p:xfrm>
        <a:graphic>
          <a:graphicData uri="http://schemas.openxmlformats.org/presentationml/2006/ole">
            <p:oleObj spid="_x0000_s14338" name="VISIO" r:id="rId3" imgW="6145560" imgH="573912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362" name="Object 2"/>
          <p:cNvGraphicFramePr>
            <a:graphicFrameLocks noChangeAspect="1"/>
          </p:cNvGraphicFramePr>
          <p:nvPr/>
        </p:nvGraphicFramePr>
        <p:xfrm>
          <a:off x="2514600" y="723900"/>
          <a:ext cx="4113213" cy="5410200"/>
        </p:xfrm>
        <a:graphic>
          <a:graphicData uri="http://schemas.openxmlformats.org/presentationml/2006/ole">
            <p:oleObj spid="_x0000_s15362" name="VISIO" r:id="rId3" imgW="4113360" imgH="540900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386" name="Object 2"/>
          <p:cNvGraphicFramePr>
            <a:graphicFrameLocks noChangeAspect="1"/>
          </p:cNvGraphicFramePr>
          <p:nvPr/>
        </p:nvGraphicFramePr>
        <p:xfrm>
          <a:off x="3105150" y="2489200"/>
          <a:ext cx="2932113" cy="1878013"/>
        </p:xfrm>
        <a:graphic>
          <a:graphicData uri="http://schemas.openxmlformats.org/presentationml/2006/ole">
            <p:oleObj spid="_x0000_s16386" name="VISIO" r:id="rId3" imgW="2932200" imgH="187812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410" name="Object 2"/>
          <p:cNvGraphicFramePr>
            <a:graphicFrameLocks noChangeAspect="1"/>
          </p:cNvGraphicFramePr>
          <p:nvPr/>
        </p:nvGraphicFramePr>
        <p:xfrm>
          <a:off x="2470150" y="2235200"/>
          <a:ext cx="4202113" cy="2386013"/>
        </p:xfrm>
        <a:graphic>
          <a:graphicData uri="http://schemas.openxmlformats.org/presentationml/2006/ole">
            <p:oleObj spid="_x0000_s17410" name="VISIO" r:id="rId3" imgW="4202280" imgH="238608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434" name="Object 2"/>
          <p:cNvGraphicFramePr>
            <a:graphicFrameLocks noChangeAspect="1"/>
          </p:cNvGraphicFramePr>
          <p:nvPr/>
        </p:nvGraphicFramePr>
        <p:xfrm>
          <a:off x="2781300" y="2441575"/>
          <a:ext cx="3579813" cy="1974850"/>
        </p:xfrm>
        <a:graphic>
          <a:graphicData uri="http://schemas.openxmlformats.org/presentationml/2006/ole">
            <p:oleObj spid="_x0000_s18434" name="VISIO" r:id="rId3" imgW="3580200" imgH="197568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458" name="Object 2"/>
          <p:cNvGraphicFramePr>
            <a:graphicFrameLocks noChangeAspect="1"/>
          </p:cNvGraphicFramePr>
          <p:nvPr/>
        </p:nvGraphicFramePr>
        <p:xfrm>
          <a:off x="1473200" y="2387600"/>
          <a:ext cx="6197600" cy="2081213"/>
        </p:xfrm>
        <a:graphic>
          <a:graphicData uri="http://schemas.openxmlformats.org/presentationml/2006/ole">
            <p:oleObj spid="_x0000_s19458" name="VISIO" r:id="rId3" imgW="6196320" imgH="208152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482" name="Object 2"/>
          <p:cNvGraphicFramePr>
            <a:graphicFrameLocks noChangeAspect="1"/>
          </p:cNvGraphicFramePr>
          <p:nvPr/>
        </p:nvGraphicFramePr>
        <p:xfrm>
          <a:off x="1466850" y="2246313"/>
          <a:ext cx="6210300" cy="2365375"/>
        </p:xfrm>
        <a:graphic>
          <a:graphicData uri="http://schemas.openxmlformats.org/presentationml/2006/ole">
            <p:oleObj spid="_x0000_s20482" name="VISIO" r:id="rId3" imgW="6208920" imgH="236520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9154" name="Object 2"/>
          <p:cNvGraphicFramePr>
            <a:graphicFrameLocks noChangeAspect="1"/>
          </p:cNvGraphicFramePr>
          <p:nvPr/>
        </p:nvGraphicFramePr>
        <p:xfrm>
          <a:off x="609600" y="2352675"/>
          <a:ext cx="7848600" cy="3473450"/>
        </p:xfrm>
        <a:graphic>
          <a:graphicData uri="http://schemas.openxmlformats.org/presentationml/2006/ole">
            <p:oleObj spid="_x0000_s49154" name="VISIO" r:id="rId3" imgW="4214880" imgH="1865520" progId="Visio.Drawing.5">
              <p:embed/>
            </p:oleObj>
          </a:graphicData>
        </a:graphic>
      </p:graphicFrame>
      <p:sp>
        <p:nvSpPr>
          <p:cNvPr id="49155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Example 4.1  -- Realize </a:t>
            </a:r>
            <a:r>
              <a:rPr lang="en-US" sz="2800" i="1"/>
              <a:t>f(Q,X,P)</a:t>
            </a:r>
            <a:r>
              <a:rPr lang="en-US" sz="2800"/>
              <a:t> = </a:t>
            </a:r>
            <a:br>
              <a:rPr lang="en-US" sz="2800"/>
            </a:br>
            <a:r>
              <a:rPr lang="en-US" sz="2800">
                <a:sym typeface="Symbol" pitchFamily="18" charset="2"/>
              </a:rPr>
              <a:t></a:t>
            </a:r>
            <a:r>
              <a:rPr lang="en-US" sz="2800" i="1"/>
              <a:t>m</a:t>
            </a:r>
            <a:r>
              <a:rPr lang="en-US" sz="2800"/>
              <a:t>(0,1,4,6,7) = </a:t>
            </a:r>
            <a:r>
              <a:rPr lang="en-US" sz="2800">
                <a:sym typeface="Symbol" pitchFamily="18" charset="2"/>
              </a:rPr>
              <a:t></a:t>
            </a:r>
            <a:r>
              <a:rPr lang="en-US" sz="2800" i="1"/>
              <a:t>M</a:t>
            </a:r>
            <a:r>
              <a:rPr lang="en-US" sz="2800"/>
              <a:t>(2,3,5)</a:t>
            </a:r>
            <a:endParaRPr 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06" name="Object 2"/>
          <p:cNvGraphicFramePr>
            <a:graphicFrameLocks noChangeAspect="1"/>
          </p:cNvGraphicFramePr>
          <p:nvPr/>
        </p:nvGraphicFramePr>
        <p:xfrm>
          <a:off x="3676650" y="2889250"/>
          <a:ext cx="1789113" cy="1077913"/>
        </p:xfrm>
        <a:graphic>
          <a:graphicData uri="http://schemas.openxmlformats.org/presentationml/2006/ole">
            <p:oleObj spid="_x0000_s21506" name="VISIO" r:id="rId3" imgW="1789200" imgH="107820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530" name="Object 2"/>
          <p:cNvGraphicFramePr>
            <a:graphicFrameLocks noChangeAspect="1"/>
          </p:cNvGraphicFramePr>
          <p:nvPr/>
        </p:nvGraphicFramePr>
        <p:xfrm>
          <a:off x="2451100" y="2387600"/>
          <a:ext cx="4240213" cy="2081213"/>
        </p:xfrm>
        <a:graphic>
          <a:graphicData uri="http://schemas.openxmlformats.org/presentationml/2006/ole">
            <p:oleObj spid="_x0000_s22530" name="VISIO" r:id="rId3" imgW="4240440" imgH="208152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554" name="Object 2"/>
          <p:cNvGraphicFramePr>
            <a:graphicFrameLocks noChangeAspect="1"/>
          </p:cNvGraphicFramePr>
          <p:nvPr/>
        </p:nvGraphicFramePr>
        <p:xfrm>
          <a:off x="2565400" y="539750"/>
          <a:ext cx="4011613" cy="5778500"/>
        </p:xfrm>
        <a:graphic>
          <a:graphicData uri="http://schemas.openxmlformats.org/presentationml/2006/ole">
            <p:oleObj spid="_x0000_s23554" name="VISIO" r:id="rId3" imgW="4011840" imgH="577728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578" name="Object 2"/>
          <p:cNvGraphicFramePr>
            <a:graphicFrameLocks noChangeAspect="1"/>
          </p:cNvGraphicFramePr>
          <p:nvPr/>
        </p:nvGraphicFramePr>
        <p:xfrm>
          <a:off x="2590800" y="25400"/>
          <a:ext cx="3960813" cy="6807200"/>
        </p:xfrm>
        <a:graphic>
          <a:graphicData uri="http://schemas.openxmlformats.org/presentationml/2006/ole">
            <p:oleObj spid="_x0000_s24578" name="VISIO" r:id="rId3" imgW="3961080" imgH="680580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602" name="Object 2"/>
          <p:cNvGraphicFramePr>
            <a:graphicFrameLocks noChangeAspect="1"/>
          </p:cNvGraphicFramePr>
          <p:nvPr/>
        </p:nvGraphicFramePr>
        <p:xfrm>
          <a:off x="2533650" y="215900"/>
          <a:ext cx="4075113" cy="6426200"/>
        </p:xfrm>
        <a:graphic>
          <a:graphicData uri="http://schemas.openxmlformats.org/presentationml/2006/ole">
            <p:oleObj spid="_x0000_s25602" name="VISIO" r:id="rId3" imgW="4075200" imgH="642492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626" name="Object 2"/>
          <p:cNvGraphicFramePr>
            <a:graphicFrameLocks noChangeAspect="1"/>
          </p:cNvGraphicFramePr>
          <p:nvPr/>
        </p:nvGraphicFramePr>
        <p:xfrm>
          <a:off x="1104900" y="939800"/>
          <a:ext cx="6934200" cy="4978400"/>
        </p:xfrm>
        <a:graphic>
          <a:graphicData uri="http://schemas.openxmlformats.org/presentationml/2006/ole">
            <p:oleObj spid="_x0000_s26626" name="VISIO" r:id="rId3" imgW="6932880" imgH="497700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650" name="Object 2"/>
          <p:cNvGraphicFramePr>
            <a:graphicFrameLocks noChangeAspect="1"/>
          </p:cNvGraphicFramePr>
          <p:nvPr/>
        </p:nvGraphicFramePr>
        <p:xfrm>
          <a:off x="1111250" y="889000"/>
          <a:ext cx="6921500" cy="5080000"/>
        </p:xfrm>
        <a:graphic>
          <a:graphicData uri="http://schemas.openxmlformats.org/presentationml/2006/ole">
            <p:oleObj spid="_x0000_s27650" name="VISIO" r:id="rId3" imgW="6920280" imgH="507852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674" name="Object 2"/>
          <p:cNvGraphicFramePr>
            <a:graphicFrameLocks noChangeAspect="1"/>
          </p:cNvGraphicFramePr>
          <p:nvPr/>
        </p:nvGraphicFramePr>
        <p:xfrm>
          <a:off x="3035300" y="1757363"/>
          <a:ext cx="3071813" cy="3343275"/>
        </p:xfrm>
        <a:graphic>
          <a:graphicData uri="http://schemas.openxmlformats.org/presentationml/2006/ole">
            <p:oleObj spid="_x0000_s28674" name="VISIO" r:id="rId3" imgW="3071880" imgH="3342600" progId="Visio.Drawing.5">
              <p:embed/>
            </p:oleObj>
          </a:graphicData>
        </a:graphic>
      </p:graphicFrame>
      <p:sp>
        <p:nvSpPr>
          <p:cNvPr id="28675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K-Channel multiplexing/demultiplexing</a:t>
            </a:r>
          </a:p>
        </p:txBody>
      </p:sp>
      <p:sp>
        <p:nvSpPr>
          <p:cNvPr id="28676" name="Text Box 4"/>
          <p:cNvSpPr txBox="1">
            <a:spLocks noChangeArrowheads="1"/>
          </p:cNvSpPr>
          <p:nvPr/>
        </p:nvSpPr>
        <p:spPr bwMode="auto">
          <a:xfrm>
            <a:off x="3336925" y="5451475"/>
            <a:ext cx="15890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/>
              <a:t>Figure 4.22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698" name="Object 2"/>
          <p:cNvGraphicFramePr>
            <a:graphicFrameLocks noChangeAspect="1"/>
          </p:cNvGraphicFramePr>
          <p:nvPr/>
        </p:nvGraphicFramePr>
        <p:xfrm>
          <a:off x="2438400" y="1752600"/>
          <a:ext cx="3914775" cy="4292600"/>
        </p:xfrm>
        <a:graphic>
          <a:graphicData uri="http://schemas.openxmlformats.org/presentationml/2006/ole">
            <p:oleObj spid="_x0000_s29698" name="VISIO" r:id="rId3" imgW="4214880" imgH="4621320" progId="Visio.Drawing.5">
              <p:embed/>
            </p:oleObj>
          </a:graphicData>
        </a:graphic>
      </p:graphicFrame>
      <p:sp>
        <p:nvSpPr>
          <p:cNvPr id="29699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Four-to-one multiplexer design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722" name="Object 2"/>
          <p:cNvGraphicFramePr>
            <a:graphicFrameLocks noChangeAspect="1"/>
          </p:cNvGraphicFramePr>
          <p:nvPr/>
        </p:nvGraphicFramePr>
        <p:xfrm>
          <a:off x="2679700" y="36513"/>
          <a:ext cx="3783013" cy="6786562"/>
        </p:xfrm>
        <a:graphic>
          <a:graphicData uri="http://schemas.openxmlformats.org/presentationml/2006/ole">
            <p:oleObj spid="_x0000_s30722" name="VISIO" r:id="rId3" imgW="3783240" imgH="678492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0178" name="Object 2"/>
          <p:cNvGraphicFramePr>
            <a:graphicFrameLocks noChangeAspect="1"/>
          </p:cNvGraphicFramePr>
          <p:nvPr/>
        </p:nvGraphicFramePr>
        <p:xfrm>
          <a:off x="1219200" y="1992313"/>
          <a:ext cx="7239000" cy="3400425"/>
        </p:xfrm>
        <a:graphic>
          <a:graphicData uri="http://schemas.openxmlformats.org/presentationml/2006/ole">
            <p:oleObj spid="_x0000_s50178" name="VISIO" r:id="rId3" imgW="4214880" imgH="1980000" progId="Visio.Drawing.5">
              <p:embed/>
            </p:oleObj>
          </a:graphicData>
        </a:graphic>
      </p:graphicFrame>
      <p:sp>
        <p:nvSpPr>
          <p:cNvPr id="50179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Example 4.1 (concluded)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746" name="Object 2"/>
          <p:cNvGraphicFramePr>
            <a:graphicFrameLocks noChangeAspect="1"/>
          </p:cNvGraphicFramePr>
          <p:nvPr/>
        </p:nvGraphicFramePr>
        <p:xfrm>
          <a:off x="1504950" y="38100"/>
          <a:ext cx="6134100" cy="6781800"/>
        </p:xfrm>
        <a:graphic>
          <a:graphicData uri="http://schemas.openxmlformats.org/presentationml/2006/ole">
            <p:oleObj spid="_x0000_s31746" name="VISIO" r:id="rId3" imgW="6132600" imgH="678060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2770" name="Object 2"/>
          <p:cNvGraphicFramePr>
            <a:graphicFrameLocks noChangeAspect="1"/>
          </p:cNvGraphicFramePr>
          <p:nvPr/>
        </p:nvGraphicFramePr>
        <p:xfrm>
          <a:off x="1498600" y="177800"/>
          <a:ext cx="6146800" cy="6502400"/>
        </p:xfrm>
        <a:graphic>
          <a:graphicData uri="http://schemas.openxmlformats.org/presentationml/2006/ole">
            <p:oleObj spid="_x0000_s32770" name="VISIO" r:id="rId3" imgW="6145560" imgH="650088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3794" name="Object 2"/>
          <p:cNvGraphicFramePr>
            <a:graphicFrameLocks noChangeAspect="1"/>
          </p:cNvGraphicFramePr>
          <p:nvPr/>
        </p:nvGraphicFramePr>
        <p:xfrm>
          <a:off x="2984500" y="1625600"/>
          <a:ext cx="3173413" cy="3605213"/>
        </p:xfrm>
        <a:graphic>
          <a:graphicData uri="http://schemas.openxmlformats.org/presentationml/2006/ole">
            <p:oleObj spid="_x0000_s33794" name="VISIO" r:id="rId3" imgW="3173760" imgH="360540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818" name="Object 2"/>
          <p:cNvGraphicFramePr>
            <a:graphicFrameLocks noChangeAspect="1"/>
          </p:cNvGraphicFramePr>
          <p:nvPr/>
        </p:nvGraphicFramePr>
        <p:xfrm>
          <a:off x="1441450" y="368300"/>
          <a:ext cx="6261100" cy="6121400"/>
        </p:xfrm>
        <a:graphic>
          <a:graphicData uri="http://schemas.openxmlformats.org/presentationml/2006/ole">
            <p:oleObj spid="_x0000_s34818" name="VISIO" r:id="rId3" imgW="6259680" imgH="612000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842" name="Object 2"/>
          <p:cNvGraphicFramePr>
            <a:graphicFrameLocks noChangeAspect="1"/>
          </p:cNvGraphicFramePr>
          <p:nvPr/>
        </p:nvGraphicFramePr>
        <p:xfrm>
          <a:off x="1466850" y="44450"/>
          <a:ext cx="6210300" cy="6770688"/>
        </p:xfrm>
        <a:graphic>
          <a:graphicData uri="http://schemas.openxmlformats.org/presentationml/2006/ole">
            <p:oleObj spid="_x0000_s35842" name="VISIO" r:id="rId3" imgW="6208920" imgH="676908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866" name="Object 2"/>
          <p:cNvGraphicFramePr>
            <a:graphicFrameLocks noChangeAspect="1"/>
          </p:cNvGraphicFramePr>
          <p:nvPr/>
        </p:nvGraphicFramePr>
        <p:xfrm>
          <a:off x="1466850" y="44450"/>
          <a:ext cx="6210300" cy="6770688"/>
        </p:xfrm>
        <a:graphic>
          <a:graphicData uri="http://schemas.openxmlformats.org/presentationml/2006/ole">
            <p:oleObj spid="_x0000_s36866" name="VISIO" r:id="rId3" imgW="6208920" imgH="676908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890" name="Object 2"/>
          <p:cNvGraphicFramePr>
            <a:graphicFrameLocks noChangeAspect="1"/>
          </p:cNvGraphicFramePr>
          <p:nvPr/>
        </p:nvGraphicFramePr>
        <p:xfrm>
          <a:off x="3035300" y="952500"/>
          <a:ext cx="3071813" cy="4953000"/>
        </p:xfrm>
        <a:graphic>
          <a:graphicData uri="http://schemas.openxmlformats.org/presentationml/2006/ole">
            <p:oleObj spid="_x0000_s37890" name="VISIO" r:id="rId3" imgW="3071880" imgH="495288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914" name="Object 2"/>
          <p:cNvGraphicFramePr>
            <a:graphicFrameLocks noChangeAspect="1"/>
          </p:cNvGraphicFramePr>
          <p:nvPr/>
        </p:nvGraphicFramePr>
        <p:xfrm>
          <a:off x="1905000" y="2057400"/>
          <a:ext cx="5638800" cy="3867150"/>
        </p:xfrm>
        <a:graphic>
          <a:graphicData uri="http://schemas.openxmlformats.org/presentationml/2006/ole">
            <p:oleObj spid="_x0000_s38914" name="VISIO" r:id="rId3" imgW="3706920" imgH="2541240" progId="Visio.Drawing.5">
              <p:embed/>
            </p:oleObj>
          </a:graphicData>
        </a:graphic>
      </p:graphicFrame>
      <p:sp>
        <p:nvSpPr>
          <p:cNvPr id="38915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Use a 74151A multiplexer to Realize</a:t>
            </a:r>
            <a:br>
              <a:rPr lang="en-US" sz="2800"/>
            </a:br>
            <a:r>
              <a:rPr lang="en-US" sz="2800" i="1"/>
              <a:t>f(x</a:t>
            </a:r>
            <a:r>
              <a:rPr lang="en-US" sz="2800" i="1" baseline="-25000"/>
              <a:t>1</a:t>
            </a:r>
            <a:r>
              <a:rPr lang="en-US" sz="2800" i="1"/>
              <a:t>,x</a:t>
            </a:r>
            <a:r>
              <a:rPr lang="en-US" sz="2800" i="1" baseline="-25000"/>
              <a:t>2</a:t>
            </a:r>
            <a:r>
              <a:rPr lang="en-US" sz="2800" i="1"/>
              <a:t>,x</a:t>
            </a:r>
            <a:r>
              <a:rPr lang="en-US" sz="2800" i="1" baseline="-25000"/>
              <a:t>3</a:t>
            </a:r>
            <a:r>
              <a:rPr lang="en-US" sz="2800" i="1"/>
              <a:t>)</a:t>
            </a:r>
            <a:r>
              <a:rPr lang="en-US" sz="2800"/>
              <a:t> = </a:t>
            </a:r>
            <a:r>
              <a:rPr lang="en-US" sz="2800">
                <a:sym typeface="Symbol" pitchFamily="18" charset="2"/>
              </a:rPr>
              <a:t></a:t>
            </a:r>
            <a:r>
              <a:rPr lang="en-US" sz="2800" i="1"/>
              <a:t>m</a:t>
            </a:r>
            <a:r>
              <a:rPr lang="en-US" sz="2800"/>
              <a:t>(0,2,3,5)</a:t>
            </a:r>
          </a:p>
        </p:txBody>
      </p:sp>
      <p:sp>
        <p:nvSpPr>
          <p:cNvPr id="38916" name="Text Box 4"/>
          <p:cNvSpPr txBox="1">
            <a:spLocks noChangeArrowheads="1"/>
          </p:cNvSpPr>
          <p:nvPr/>
        </p:nvSpPr>
        <p:spPr bwMode="auto">
          <a:xfrm>
            <a:off x="2590800" y="5943600"/>
            <a:ext cx="1354138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000"/>
              <a:t>Figure 4.30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9938" name="Object 2"/>
          <p:cNvGraphicFramePr>
            <a:graphicFrameLocks noChangeAspect="1"/>
          </p:cNvGraphicFramePr>
          <p:nvPr/>
        </p:nvGraphicFramePr>
        <p:xfrm>
          <a:off x="2946400" y="1854200"/>
          <a:ext cx="3249613" cy="3148013"/>
        </p:xfrm>
        <a:graphic>
          <a:graphicData uri="http://schemas.openxmlformats.org/presentationml/2006/ole">
            <p:oleObj spid="_x0000_s39938" name="VISIO" r:id="rId3" imgW="3249720" imgH="314820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962" name="Object 2"/>
          <p:cNvGraphicFramePr>
            <a:graphicFrameLocks noChangeAspect="1"/>
          </p:cNvGraphicFramePr>
          <p:nvPr/>
        </p:nvGraphicFramePr>
        <p:xfrm>
          <a:off x="2482850" y="2171700"/>
          <a:ext cx="4178300" cy="2513013"/>
        </p:xfrm>
        <a:graphic>
          <a:graphicData uri="http://schemas.openxmlformats.org/presentationml/2006/ole">
            <p:oleObj spid="_x0000_s40962" name="VISIO" r:id="rId3" imgW="4177080" imgH="251316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1202" name="Object 2"/>
          <p:cNvGraphicFramePr>
            <a:graphicFrameLocks noChangeAspect="1"/>
          </p:cNvGraphicFramePr>
          <p:nvPr/>
        </p:nvGraphicFramePr>
        <p:xfrm>
          <a:off x="3035300" y="1757363"/>
          <a:ext cx="3071813" cy="3343275"/>
        </p:xfrm>
        <a:graphic>
          <a:graphicData uri="http://schemas.openxmlformats.org/presentationml/2006/ole">
            <p:oleObj spid="_x0000_s51202" name="VISIO" r:id="rId3" imgW="3071880" imgH="3342600" progId="Visio.Drawing.5">
              <p:embed/>
            </p:oleObj>
          </a:graphicData>
        </a:graphic>
      </p:graphicFrame>
      <p:sp>
        <p:nvSpPr>
          <p:cNvPr id="51203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K-Channel multiplexing/demultiplexing</a:t>
            </a:r>
          </a:p>
        </p:txBody>
      </p:sp>
      <p:sp>
        <p:nvSpPr>
          <p:cNvPr id="51204" name="Text Box 4"/>
          <p:cNvSpPr txBox="1">
            <a:spLocks noChangeArrowheads="1"/>
          </p:cNvSpPr>
          <p:nvPr/>
        </p:nvSpPr>
        <p:spPr bwMode="auto">
          <a:xfrm>
            <a:off x="3336925" y="5451475"/>
            <a:ext cx="15890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/>
              <a:t>Figure 4.22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986" name="Object 2"/>
          <p:cNvGraphicFramePr>
            <a:graphicFrameLocks noChangeAspect="1"/>
          </p:cNvGraphicFramePr>
          <p:nvPr/>
        </p:nvGraphicFramePr>
        <p:xfrm>
          <a:off x="2520950" y="2157413"/>
          <a:ext cx="4100513" cy="2543175"/>
        </p:xfrm>
        <a:graphic>
          <a:graphicData uri="http://schemas.openxmlformats.org/presentationml/2006/ole">
            <p:oleObj spid="_x0000_s41986" name="VISIO" r:id="rId3" imgW="4100760" imgH="254340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010" name="Object 2"/>
          <p:cNvGraphicFramePr>
            <a:graphicFrameLocks noChangeAspect="1"/>
          </p:cNvGraphicFramePr>
          <p:nvPr/>
        </p:nvGraphicFramePr>
        <p:xfrm>
          <a:off x="2590800" y="1892300"/>
          <a:ext cx="3960813" cy="3071813"/>
        </p:xfrm>
        <a:graphic>
          <a:graphicData uri="http://schemas.openxmlformats.org/presentationml/2006/ole">
            <p:oleObj spid="_x0000_s43010" name="VISIO" r:id="rId3" imgW="3961080" imgH="307188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3970" name="Object 2"/>
          <p:cNvGraphicFramePr>
            <a:graphicFrameLocks noChangeAspect="1"/>
          </p:cNvGraphicFramePr>
          <p:nvPr/>
        </p:nvGraphicFramePr>
        <p:xfrm>
          <a:off x="1511300" y="768350"/>
          <a:ext cx="6121400" cy="5321300"/>
        </p:xfrm>
        <a:graphic>
          <a:graphicData uri="http://schemas.openxmlformats.org/presentationml/2006/ole">
            <p:oleObj spid="_x0000_s83970" name="VISIO" r:id="rId3" imgW="6120000" imgH="532008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2946" name="Object 2"/>
          <p:cNvGraphicFramePr>
            <a:graphicFrameLocks noChangeAspect="1"/>
          </p:cNvGraphicFramePr>
          <p:nvPr/>
        </p:nvGraphicFramePr>
        <p:xfrm>
          <a:off x="2940050" y="2197100"/>
          <a:ext cx="3262313" cy="2462213"/>
        </p:xfrm>
        <a:graphic>
          <a:graphicData uri="http://schemas.openxmlformats.org/presentationml/2006/ole">
            <p:oleObj spid="_x0000_s82946" name="VISIO" r:id="rId3" imgW="3262680" imgH="246240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1922" name="Object 2"/>
          <p:cNvGraphicFramePr>
            <a:graphicFrameLocks noChangeAspect="1"/>
          </p:cNvGraphicFramePr>
          <p:nvPr/>
        </p:nvGraphicFramePr>
        <p:xfrm>
          <a:off x="2495550" y="387350"/>
          <a:ext cx="4151313" cy="6083300"/>
        </p:xfrm>
        <a:graphic>
          <a:graphicData uri="http://schemas.openxmlformats.org/presentationml/2006/ole">
            <p:oleObj spid="_x0000_s81922" name="VISIO" r:id="rId3" imgW="4151520" imgH="608184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0898" name="Object 2"/>
          <p:cNvGraphicFramePr>
            <a:graphicFrameLocks noChangeAspect="1"/>
          </p:cNvGraphicFramePr>
          <p:nvPr/>
        </p:nvGraphicFramePr>
        <p:xfrm>
          <a:off x="2559050" y="1168400"/>
          <a:ext cx="4024313" cy="4521200"/>
        </p:xfrm>
        <a:graphic>
          <a:graphicData uri="http://schemas.openxmlformats.org/presentationml/2006/ole">
            <p:oleObj spid="_x0000_s80898" name="VISIO" r:id="rId3" imgW="4024440" imgH="451980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9874" name="Object 2"/>
          <p:cNvGraphicFramePr>
            <a:graphicFrameLocks noChangeAspect="1"/>
          </p:cNvGraphicFramePr>
          <p:nvPr/>
        </p:nvGraphicFramePr>
        <p:xfrm>
          <a:off x="2838450" y="93663"/>
          <a:ext cx="3465513" cy="6672262"/>
        </p:xfrm>
        <a:graphic>
          <a:graphicData uri="http://schemas.openxmlformats.org/presentationml/2006/ole">
            <p:oleObj spid="_x0000_s79874" name="VISIO" r:id="rId3" imgW="3465720" imgH="667116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8850" name="Object 2"/>
          <p:cNvGraphicFramePr>
            <a:graphicFrameLocks noChangeAspect="1"/>
          </p:cNvGraphicFramePr>
          <p:nvPr/>
        </p:nvGraphicFramePr>
        <p:xfrm>
          <a:off x="2787650" y="958850"/>
          <a:ext cx="3567113" cy="4940300"/>
        </p:xfrm>
        <a:graphic>
          <a:graphicData uri="http://schemas.openxmlformats.org/presentationml/2006/ole">
            <p:oleObj spid="_x0000_s78850" name="VISIO" r:id="rId3" imgW="3567240" imgH="493884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7826" name="Object 2"/>
          <p:cNvGraphicFramePr>
            <a:graphicFrameLocks noChangeAspect="1"/>
          </p:cNvGraphicFramePr>
          <p:nvPr/>
        </p:nvGraphicFramePr>
        <p:xfrm>
          <a:off x="2787650" y="2019300"/>
          <a:ext cx="3567113" cy="2817813"/>
        </p:xfrm>
        <a:graphic>
          <a:graphicData uri="http://schemas.openxmlformats.org/presentationml/2006/ole">
            <p:oleObj spid="_x0000_s77826" name="VISIO" r:id="rId3" imgW="3567240" imgH="281808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6802" name="Object 2"/>
          <p:cNvGraphicFramePr>
            <a:graphicFrameLocks noChangeAspect="1"/>
          </p:cNvGraphicFramePr>
          <p:nvPr/>
        </p:nvGraphicFramePr>
        <p:xfrm>
          <a:off x="2749550" y="762000"/>
          <a:ext cx="3643313" cy="5334000"/>
        </p:xfrm>
        <a:graphic>
          <a:graphicData uri="http://schemas.openxmlformats.org/presentationml/2006/ole">
            <p:oleObj spid="_x0000_s76802" name="VISIO" r:id="rId3" imgW="3643560" imgH="533268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2226" name="Object 2"/>
          <p:cNvGraphicFramePr>
            <a:graphicFrameLocks noChangeAspect="1"/>
          </p:cNvGraphicFramePr>
          <p:nvPr/>
        </p:nvGraphicFramePr>
        <p:xfrm>
          <a:off x="2438400" y="1752600"/>
          <a:ext cx="3914775" cy="4292600"/>
        </p:xfrm>
        <a:graphic>
          <a:graphicData uri="http://schemas.openxmlformats.org/presentationml/2006/ole">
            <p:oleObj spid="_x0000_s52226" name="VISIO" r:id="rId3" imgW="4214880" imgH="4621320" progId="Visio.Drawing.5">
              <p:embed/>
            </p:oleObj>
          </a:graphicData>
        </a:graphic>
      </p:graphicFrame>
      <p:sp>
        <p:nvSpPr>
          <p:cNvPr id="52227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Four-to-one multiplexer design</a:t>
            </a: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5778" name="Object 2"/>
          <p:cNvGraphicFramePr>
            <a:graphicFrameLocks noChangeAspect="1"/>
          </p:cNvGraphicFramePr>
          <p:nvPr/>
        </p:nvGraphicFramePr>
        <p:xfrm>
          <a:off x="2495550" y="342900"/>
          <a:ext cx="4151313" cy="6172200"/>
        </p:xfrm>
        <a:graphic>
          <a:graphicData uri="http://schemas.openxmlformats.org/presentationml/2006/ole">
            <p:oleObj spid="_x0000_s75778" name="VISIO" r:id="rId3" imgW="4151520" imgH="617076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4754" name="Object 2"/>
          <p:cNvGraphicFramePr>
            <a:graphicFrameLocks noChangeAspect="1"/>
          </p:cNvGraphicFramePr>
          <p:nvPr/>
        </p:nvGraphicFramePr>
        <p:xfrm>
          <a:off x="2952750" y="2051050"/>
          <a:ext cx="3236913" cy="2754313"/>
        </p:xfrm>
        <a:graphic>
          <a:graphicData uri="http://schemas.openxmlformats.org/presentationml/2006/ole">
            <p:oleObj spid="_x0000_s74754" name="VISIO" r:id="rId3" imgW="3237120" imgH="275472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3730" name="Object 2"/>
          <p:cNvGraphicFramePr>
            <a:graphicFrameLocks noChangeAspect="1"/>
          </p:cNvGraphicFramePr>
          <p:nvPr/>
        </p:nvGraphicFramePr>
        <p:xfrm>
          <a:off x="2566988" y="679450"/>
          <a:ext cx="4008437" cy="5500688"/>
        </p:xfrm>
        <a:graphic>
          <a:graphicData uri="http://schemas.openxmlformats.org/presentationml/2006/ole">
            <p:oleObj spid="_x0000_s73730" name="VISIO" r:id="rId3" imgW="4008600" imgH="549900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2706" name="Object 2"/>
          <p:cNvGraphicFramePr>
            <a:graphicFrameLocks noChangeAspect="1"/>
          </p:cNvGraphicFramePr>
          <p:nvPr/>
        </p:nvGraphicFramePr>
        <p:xfrm>
          <a:off x="2463800" y="717550"/>
          <a:ext cx="4214813" cy="5422900"/>
        </p:xfrm>
        <a:graphic>
          <a:graphicData uri="http://schemas.openxmlformats.org/presentationml/2006/ole">
            <p:oleObj spid="_x0000_s72706" name="VISIO" r:id="rId3" imgW="4214880" imgH="542160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1682" name="Object 2"/>
          <p:cNvGraphicFramePr>
            <a:graphicFrameLocks noChangeAspect="1"/>
          </p:cNvGraphicFramePr>
          <p:nvPr/>
        </p:nvGraphicFramePr>
        <p:xfrm>
          <a:off x="2533650" y="511175"/>
          <a:ext cx="4075113" cy="5837238"/>
        </p:xfrm>
        <a:graphic>
          <a:graphicData uri="http://schemas.openxmlformats.org/presentationml/2006/ole">
            <p:oleObj spid="_x0000_s71682" name="VISIO" r:id="rId3" imgW="4075200" imgH="583560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0658" name="Object 2"/>
          <p:cNvGraphicFramePr>
            <a:graphicFrameLocks noChangeAspect="1"/>
          </p:cNvGraphicFramePr>
          <p:nvPr/>
        </p:nvGraphicFramePr>
        <p:xfrm>
          <a:off x="2565400" y="1905000"/>
          <a:ext cx="4011613" cy="3046413"/>
        </p:xfrm>
        <a:graphic>
          <a:graphicData uri="http://schemas.openxmlformats.org/presentationml/2006/ole">
            <p:oleObj spid="_x0000_s70658" name="VISIO" r:id="rId3" imgW="4011840" imgH="304668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9635" name="Object 3"/>
          <p:cNvGraphicFramePr>
            <a:graphicFrameLocks noChangeAspect="1"/>
          </p:cNvGraphicFramePr>
          <p:nvPr/>
        </p:nvGraphicFramePr>
        <p:xfrm>
          <a:off x="3232150" y="2051050"/>
          <a:ext cx="2678113" cy="2754313"/>
        </p:xfrm>
        <a:graphic>
          <a:graphicData uri="http://schemas.openxmlformats.org/presentationml/2006/ole">
            <p:oleObj spid="_x0000_s69635" name="VISIO" r:id="rId3" imgW="2678400" imgH="275472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8611" name="Object 3"/>
          <p:cNvGraphicFramePr>
            <a:graphicFrameLocks noChangeAspect="1"/>
          </p:cNvGraphicFramePr>
          <p:nvPr/>
        </p:nvGraphicFramePr>
        <p:xfrm>
          <a:off x="3848100" y="2400300"/>
          <a:ext cx="1446213" cy="2055813"/>
        </p:xfrm>
        <a:graphic>
          <a:graphicData uri="http://schemas.openxmlformats.org/presentationml/2006/ole">
            <p:oleObj spid="_x0000_s68611" name="VISIO" r:id="rId3" imgW="1446480" imgH="205596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7586" name="Object 2"/>
          <p:cNvGraphicFramePr>
            <a:graphicFrameLocks noChangeAspect="1"/>
          </p:cNvGraphicFramePr>
          <p:nvPr/>
        </p:nvGraphicFramePr>
        <p:xfrm>
          <a:off x="2489200" y="806450"/>
          <a:ext cx="4164013" cy="5245100"/>
        </p:xfrm>
        <a:graphic>
          <a:graphicData uri="http://schemas.openxmlformats.org/presentationml/2006/ole">
            <p:oleObj spid="_x0000_s67586" name="VISIO" r:id="rId3" imgW="4164120" imgH="524376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6563" name="Object 3"/>
          <p:cNvGraphicFramePr>
            <a:graphicFrameLocks noChangeAspect="1"/>
          </p:cNvGraphicFramePr>
          <p:nvPr/>
        </p:nvGraphicFramePr>
        <p:xfrm>
          <a:off x="2965450" y="1778000"/>
          <a:ext cx="3211513" cy="3300413"/>
        </p:xfrm>
        <a:graphic>
          <a:graphicData uri="http://schemas.openxmlformats.org/presentationml/2006/ole">
            <p:oleObj spid="_x0000_s66563" name="VISIO" r:id="rId3" imgW="3211920" imgH="330048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3250" name="Object 2"/>
          <p:cNvGraphicFramePr>
            <a:graphicFrameLocks noChangeAspect="1"/>
          </p:cNvGraphicFramePr>
          <p:nvPr/>
        </p:nvGraphicFramePr>
        <p:xfrm>
          <a:off x="1905000" y="2057400"/>
          <a:ext cx="5638800" cy="3867150"/>
        </p:xfrm>
        <a:graphic>
          <a:graphicData uri="http://schemas.openxmlformats.org/presentationml/2006/ole">
            <p:oleObj spid="_x0000_s53250" name="VISIO" r:id="rId3" imgW="3706920" imgH="2541240" progId="Visio.Drawing.5">
              <p:embed/>
            </p:oleObj>
          </a:graphicData>
        </a:graphic>
      </p:graphicFrame>
      <p:sp>
        <p:nvSpPr>
          <p:cNvPr id="5325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Use a 74151A multiplexer to Realize</a:t>
            </a:r>
            <a:br>
              <a:rPr lang="en-US" sz="2800"/>
            </a:br>
            <a:r>
              <a:rPr lang="en-US" sz="2800" i="1"/>
              <a:t>f(x</a:t>
            </a:r>
            <a:r>
              <a:rPr lang="en-US" sz="2800" i="1" baseline="-25000"/>
              <a:t>1</a:t>
            </a:r>
            <a:r>
              <a:rPr lang="en-US" sz="2800" i="1"/>
              <a:t>,x</a:t>
            </a:r>
            <a:r>
              <a:rPr lang="en-US" sz="2800" i="1" baseline="-25000"/>
              <a:t>2</a:t>
            </a:r>
            <a:r>
              <a:rPr lang="en-US" sz="2800" i="1"/>
              <a:t>,x</a:t>
            </a:r>
            <a:r>
              <a:rPr lang="en-US" sz="2800" i="1" baseline="-25000"/>
              <a:t>3</a:t>
            </a:r>
            <a:r>
              <a:rPr lang="en-US" sz="2800" i="1"/>
              <a:t>)</a:t>
            </a:r>
            <a:r>
              <a:rPr lang="en-US" sz="2800"/>
              <a:t> = </a:t>
            </a:r>
            <a:r>
              <a:rPr lang="en-US" sz="2800">
                <a:sym typeface="Symbol" pitchFamily="18" charset="2"/>
              </a:rPr>
              <a:t></a:t>
            </a:r>
            <a:r>
              <a:rPr lang="en-US" sz="2800" i="1"/>
              <a:t>m</a:t>
            </a:r>
            <a:r>
              <a:rPr lang="en-US" sz="2800"/>
              <a:t>(0,2,3,5)</a:t>
            </a:r>
          </a:p>
        </p:txBody>
      </p:sp>
      <p:sp>
        <p:nvSpPr>
          <p:cNvPr id="53252" name="Text Box 4"/>
          <p:cNvSpPr txBox="1">
            <a:spLocks noChangeArrowheads="1"/>
          </p:cNvSpPr>
          <p:nvPr/>
        </p:nvSpPr>
        <p:spPr bwMode="auto">
          <a:xfrm>
            <a:off x="2590800" y="5943600"/>
            <a:ext cx="1354138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000"/>
              <a:t>Figure 4.30</a:t>
            </a: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5538" name="Object 2"/>
          <p:cNvGraphicFramePr>
            <a:graphicFrameLocks noChangeAspect="1"/>
          </p:cNvGraphicFramePr>
          <p:nvPr/>
        </p:nvGraphicFramePr>
        <p:xfrm>
          <a:off x="3371850" y="2317750"/>
          <a:ext cx="2398713" cy="2220913"/>
        </p:xfrm>
        <a:graphic>
          <a:graphicData uri="http://schemas.openxmlformats.org/presentationml/2006/ole">
            <p:oleObj spid="_x0000_s65538" name="VISIO" r:id="rId3" imgW="2399040" imgH="222120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4514" name="Object 2"/>
          <p:cNvGraphicFramePr>
            <a:graphicFrameLocks noChangeAspect="1"/>
          </p:cNvGraphicFramePr>
          <p:nvPr/>
        </p:nvGraphicFramePr>
        <p:xfrm>
          <a:off x="1479550" y="19050"/>
          <a:ext cx="6184900" cy="6819900"/>
        </p:xfrm>
        <a:graphic>
          <a:graphicData uri="http://schemas.openxmlformats.org/presentationml/2006/ole">
            <p:oleObj spid="_x0000_s64514" name="VISIO" r:id="rId3" imgW="6183720" imgH="681840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3490" name="Object 2"/>
          <p:cNvGraphicFramePr>
            <a:graphicFrameLocks noChangeAspect="1"/>
          </p:cNvGraphicFramePr>
          <p:nvPr/>
        </p:nvGraphicFramePr>
        <p:xfrm>
          <a:off x="2540000" y="38100"/>
          <a:ext cx="4062413" cy="6781800"/>
        </p:xfrm>
        <a:graphic>
          <a:graphicData uri="http://schemas.openxmlformats.org/presentationml/2006/ole">
            <p:oleObj spid="_x0000_s63490" name="VISIO" r:id="rId3" imgW="4062600" imgH="678060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2466" name="Object 2"/>
          <p:cNvGraphicFramePr>
            <a:graphicFrameLocks noChangeAspect="1"/>
          </p:cNvGraphicFramePr>
          <p:nvPr/>
        </p:nvGraphicFramePr>
        <p:xfrm>
          <a:off x="3517900" y="1612900"/>
          <a:ext cx="2106613" cy="3632200"/>
        </p:xfrm>
        <a:graphic>
          <a:graphicData uri="http://schemas.openxmlformats.org/presentationml/2006/ole">
            <p:oleObj spid="_x0000_s62466" name="VISIO" r:id="rId3" imgW="2106720" imgH="363204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1442" name="Object 2"/>
          <p:cNvGraphicFramePr>
            <a:graphicFrameLocks noChangeAspect="1"/>
          </p:cNvGraphicFramePr>
          <p:nvPr/>
        </p:nvGraphicFramePr>
        <p:xfrm>
          <a:off x="3219450" y="1647825"/>
          <a:ext cx="2703513" cy="3560763"/>
        </p:xfrm>
        <a:graphic>
          <a:graphicData uri="http://schemas.openxmlformats.org/presentationml/2006/ole">
            <p:oleObj spid="_x0000_s61442" name="VISIO" r:id="rId3" imgW="2703600" imgH="3559680" progId="Visio.Drawing.5">
              <p:embed/>
            </p:oleObj>
          </a:graphicData>
        </a:graphic>
      </p:graphicFrame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0418" name="Object 2"/>
          <p:cNvGraphicFramePr>
            <a:graphicFrameLocks noChangeAspect="1"/>
          </p:cNvGraphicFramePr>
          <p:nvPr/>
        </p:nvGraphicFramePr>
        <p:xfrm>
          <a:off x="2940050" y="1497013"/>
          <a:ext cx="3262313" cy="3863975"/>
        </p:xfrm>
        <a:graphic>
          <a:graphicData uri="http://schemas.openxmlformats.org/presentationml/2006/ole">
            <p:oleObj spid="_x0000_s60418" name="VISIO" r:id="rId3" imgW="3262680" imgH="3863160" progId="Visio.Drawing.5">
              <p:embed/>
            </p:oleObj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Tema do Office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Tema do Offic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a do Offic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o Offic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1040</TotalTime>
  <Words>414</Words>
  <Application>Microsoft Office PowerPoint</Application>
  <PresentationFormat>Apresentação na tela (4:3)</PresentationFormat>
  <Paragraphs>198</Paragraphs>
  <Slides>95</Slides>
  <Notes>0</Notes>
  <HiddenSlides>0</HiddenSlides>
  <MMClips>0</MMClips>
  <ScaleCrop>false</ScaleCrop>
  <HeadingPairs>
    <vt:vector size="8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Servidores OLE incorporados</vt:lpstr>
      </vt:variant>
      <vt:variant>
        <vt:i4>1</vt:i4>
      </vt:variant>
      <vt:variant>
        <vt:lpstr>Títulos de slides</vt:lpstr>
      </vt:variant>
      <vt:variant>
        <vt:i4>95</vt:i4>
      </vt:variant>
    </vt:vector>
  </HeadingPairs>
  <TitlesOfParts>
    <vt:vector size="99" baseType="lpstr">
      <vt:lpstr>Times New Roman</vt:lpstr>
      <vt:lpstr>Symbol</vt:lpstr>
      <vt:lpstr>Tema do Office</vt:lpstr>
      <vt:lpstr>VISIO 5 Drawing</vt:lpstr>
      <vt:lpstr>Chapter 4 -- Modular Combinational Logic</vt:lpstr>
      <vt:lpstr>Decoders</vt:lpstr>
      <vt:lpstr>Decoder Realization</vt:lpstr>
      <vt:lpstr>More complex decoders </vt:lpstr>
      <vt:lpstr>Example 4.1  -- Realize f(Q,X,P) =  m(0,1,4,6,7) = M(2,3,5)</vt:lpstr>
      <vt:lpstr>Example 4.1 (concluded)</vt:lpstr>
      <vt:lpstr>K-Channel multiplexing/demultiplexing</vt:lpstr>
      <vt:lpstr>Four-to-one multiplexer design</vt:lpstr>
      <vt:lpstr>Use a 74151A multiplexer to Realize f(x1,x2,x3) = m(0,2,3,5)</vt:lpstr>
      <vt:lpstr>Half Adders</vt:lpstr>
      <vt:lpstr>Full Adders</vt:lpstr>
      <vt:lpstr>Ripple Carry Adder</vt:lpstr>
      <vt:lpstr>Addition Time for a Basic Ripple-Carry Adder</vt:lpstr>
      <vt:lpstr>SN7482 Two-Bit Pseudo Parallel Adder Module</vt:lpstr>
      <vt:lpstr>SN7482 Pseudo Parallel Adder -- Truth Table</vt:lpstr>
      <vt:lpstr>SN7482 Pseudo Parallel Adder -- Logic Diagram</vt:lpstr>
      <vt:lpstr>SN7482 Two-Bit Adder -- Logic Equations</vt:lpstr>
      <vt:lpstr>Add Time for SN7482 Adder Circuits</vt:lpstr>
      <vt:lpstr>SN7483 Four-Bit Adder Module</vt:lpstr>
      <vt:lpstr>SN7483 Four-Bit Adder Module -- Logic Diagram</vt:lpstr>
      <vt:lpstr>SN7483 Four-Bit Adder -- Logic Equations</vt:lpstr>
      <vt:lpstr>Add Times for SN7483 Adder Circuits</vt:lpstr>
      <vt:lpstr>Fully Parallel Three-Bit Adder</vt:lpstr>
      <vt:lpstr>Add Time for a Fully Parallel Adder</vt:lpstr>
      <vt:lpstr>Carry Look-Ahead Adders -- Basic Idea</vt:lpstr>
      <vt:lpstr>Carry Look-Ahead Adders -- Three-Bit Example</vt:lpstr>
      <vt:lpstr>Carry Look-Ahead Adder Design</vt:lpstr>
      <vt:lpstr>Add Times for Carry Look-Ahead Adders</vt:lpstr>
      <vt:lpstr>Binary Subtraction Circuits</vt:lpstr>
      <vt:lpstr>Two’s Complement Adder/Subtracter</vt:lpstr>
      <vt:lpstr>Arithmetic Overflow Detection</vt:lpstr>
      <vt:lpstr>Overflow Detection Circuits</vt:lpstr>
      <vt:lpstr>Slide 33</vt:lpstr>
      <vt:lpstr>Slide 34</vt:lpstr>
      <vt:lpstr>Decoders</vt:lpstr>
      <vt:lpstr>Decoder Realization</vt:lpstr>
      <vt:lpstr>More complex decoders </vt:lpstr>
      <vt:lpstr>Example 4.1  -- Realize f(Q,X,P) =  m(0,1,4,6,7) = M(2,3,5)</vt:lpstr>
      <vt:lpstr>Example 4.1 (concluded)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K-Channel multiplexing/demultiplexing</vt:lpstr>
      <vt:lpstr>Four-to-one multiplexer design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Use a 74151A multiplexer to Realize f(x1,x2,x3) = m(0,2,3,5)</vt:lpstr>
      <vt:lpstr>Slide 68</vt:lpstr>
      <vt:lpstr>Slide 69</vt:lpstr>
      <vt:lpstr>Slide 70</vt:lpstr>
      <vt:lpstr>Slide 71</vt:lpstr>
      <vt:lpstr>Slide 72</vt:lpstr>
      <vt:lpstr>Slide 73</vt:lpstr>
      <vt:lpstr>Slide 74</vt:lpstr>
      <vt:lpstr>Slide 75</vt:lpstr>
      <vt:lpstr>Slide 76</vt:lpstr>
      <vt:lpstr>Slide 77</vt:lpstr>
      <vt:lpstr>Slide 78</vt:lpstr>
      <vt:lpstr>Slide 79</vt:lpstr>
      <vt:lpstr>Slide 80</vt:lpstr>
      <vt:lpstr>Slide 81</vt:lpstr>
      <vt:lpstr>Slide 82</vt:lpstr>
      <vt:lpstr>Slide 83</vt:lpstr>
      <vt:lpstr>Slide 84</vt:lpstr>
      <vt:lpstr>Slide 85</vt:lpstr>
      <vt:lpstr>Slide 86</vt:lpstr>
      <vt:lpstr>Slide 87</vt:lpstr>
      <vt:lpstr>Slide 88</vt:lpstr>
      <vt:lpstr>Slide 89</vt:lpstr>
      <vt:lpstr>Slide 90</vt:lpstr>
      <vt:lpstr>Slide 91</vt:lpstr>
      <vt:lpstr>Slide 92</vt:lpstr>
      <vt:lpstr>Slide 93</vt:lpstr>
      <vt:lpstr>Slide 94</vt:lpstr>
      <vt:lpstr>Slide 95</vt:lpstr>
    </vt:vector>
  </TitlesOfParts>
  <Company>Dell Computer Corporation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4 -- Modular Combinational Logic</dc:title>
  <dc:creator>Bill D. Carroll</dc:creator>
  <cp:lastModifiedBy>Junior Barrera</cp:lastModifiedBy>
  <cp:revision>53</cp:revision>
  <dcterms:created xsi:type="dcterms:W3CDTF">1998-09-24T17:05:24Z</dcterms:created>
  <dcterms:modified xsi:type="dcterms:W3CDTF">2013-02-24T21:26:08Z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Type">
    <vt:i4>1</vt:i4>
  </property>
  <property fmtid="{D5CDD505-2E9C-101B-9397-08002B2CF9AE}" pid="3" name="GraphicType">
    <vt:i4>1</vt:i4>
  </property>
  <property fmtid="{D5CDD505-2E9C-101B-9397-08002B2CF9AE}" pid="4" name="Compression">
    <vt:i4>100</vt:i4>
  </property>
  <property fmtid="{D5CDD505-2E9C-101B-9397-08002B2CF9AE}" pid="5" name="ScreenSize">
    <vt:i4>4</vt:i4>
  </property>
  <property fmtid="{D5CDD505-2E9C-101B-9397-08002B2CF9AE}" pid="6" name="ScreenUsage">
    <vt:i4>3</vt:i4>
  </property>
  <property fmtid="{D5CDD505-2E9C-101B-9397-08002B2CF9AE}" pid="7" name="MailAddress">
    <vt:lpwstr/>
  </property>
  <property fmtid="{D5CDD505-2E9C-101B-9397-08002B2CF9AE}" pid="8" name="HomePage">
    <vt:lpwstr/>
  </property>
  <property fmtid="{D5CDD505-2E9C-101B-9397-08002B2CF9AE}" pid="9" name="Other">
    <vt:lpwstr/>
  </property>
  <property fmtid="{D5CDD505-2E9C-101B-9397-08002B2CF9AE}" pid="10" name="DownloadOriginal">
    <vt:bool>false</vt:bool>
  </property>
  <property fmtid="{D5CDD505-2E9C-101B-9397-08002B2CF9AE}" pid="11" name="DownloadIEButton">
    <vt:bool>false</vt:bool>
  </property>
  <property fmtid="{D5CDD505-2E9C-101B-9397-08002B2CF9AE}" pid="12" name="UseBrowserColor">
    <vt:bool>true</vt:bool>
  </property>
  <property fmtid="{D5CDD505-2E9C-101B-9397-08002B2CF9AE}" pid="13" name="BackColor">
    <vt:i4>15132390</vt:i4>
  </property>
  <property fmtid="{D5CDD505-2E9C-101B-9397-08002B2CF9AE}" pid="14" name="TextColor">
    <vt:i4>0</vt:i4>
  </property>
  <property fmtid="{D5CDD505-2E9C-101B-9397-08002B2CF9AE}" pid="15" name="LinkColor">
    <vt:i4>16711782</vt:i4>
  </property>
  <property fmtid="{D5CDD505-2E9C-101B-9397-08002B2CF9AE}" pid="16" name="VisitedColor">
    <vt:i4>10040268</vt:i4>
  </property>
  <property fmtid="{D5CDD505-2E9C-101B-9397-08002B2CF9AE}" pid="17" name="TransparentButton">
    <vt:i4>0</vt:i4>
  </property>
  <property fmtid="{D5CDD505-2E9C-101B-9397-08002B2CF9AE}" pid="18" name="ButtonType">
    <vt:i4>3</vt:i4>
  </property>
  <property fmtid="{D5CDD505-2E9C-101B-9397-08002B2CF9AE}" pid="19" name="ShowNotes">
    <vt:bool>false</vt:bool>
  </property>
  <property fmtid="{D5CDD505-2E9C-101B-9397-08002B2CF9AE}" pid="20" name="NavBtnPos">
    <vt:i4>1</vt:i4>
  </property>
  <property fmtid="{D5CDD505-2E9C-101B-9397-08002B2CF9AE}" pid="21" name="OutputDir">
    <vt:lpwstr>D:\digital_logic_slides</vt:lpwstr>
  </property>
</Properties>
</file>

<file path=docProps/thumbnail.jpeg>
</file>